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s/slide59.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8.xml" ContentType="application/vnd.openxmlformats-officedocument.presentationml.slide+xml"/>
  <Override PartName="/ppt/slides/slide15.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6.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Masters/slideMaster1.xml" ContentType="application/vnd.openxmlformats-officedocument.presentationml.slideMaster+xml"/>
  <Override PartName="/ppt/notesSlides/notesSlide5.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slideLayouts/slideLayout2.xml" ContentType="application/vnd.openxmlformats-officedocument.presentationml.slideLayout+xml"/>
  <Override PartName="/ppt/notesSlides/notesSlide3.xml" ContentType="application/vnd.openxmlformats-officedocument.presentationml.notesSlide+xml"/>
  <Override PartName="/ppt/notesSlides/notesSlide22.xml" ContentType="application/vnd.openxmlformats-officedocument.presentationml.notesSlide+xml"/>
  <Override PartName="/ppt/notesSlides/notesSlide16.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slideLayouts/slideLayout3.xml" ContentType="application/vnd.openxmlformats-officedocument.presentationml.slideLayout+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slideLayouts/slideLayout4.xml" ContentType="application/vnd.openxmlformats-officedocument.presentationml.slideLayout+xml"/>
  <Override PartName="/ppt/slideLayouts/slideLayout8.xml" ContentType="application/vnd.openxmlformats-officedocument.presentationml.slideLayout+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2.xml" ContentType="application/vnd.openxmlformats-officedocument.presentationml.notesSlide+xml"/>
  <Override PartName="/ppt/notesSlides/notesSlide31.xml" ContentType="application/vnd.openxmlformats-officedocument.presentationml.notesSlide+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0.xml" ContentType="application/vnd.openxmlformats-officedocument.presentationml.notesSlide+xml"/>
  <Override PartName="/ppt/notesSlides/notesSlide28.xml" ContentType="application/vnd.openxmlformats-officedocument.presentationml.notesSlide+xml"/>
  <Override PartName="/ppt/slideLayouts/slideLayout5.xml" ContentType="application/vnd.openxmlformats-officedocument.presentationml.slideLayout+xml"/>
  <Override PartName="/ppt/notesSlides/notesSlide27.xml" ContentType="application/vnd.openxmlformats-officedocument.presentationml.notesSlide+xml"/>
  <Override PartName="/ppt/notesSlides/notesSlide29.xml" ContentType="application/vnd.openxmlformats-officedocument.presentationml.notesSlide+xml"/>
  <Override PartName="/ppt/notesMasters/notesMaster1.xml" ContentType="application/vnd.openxmlformats-officedocument.presentationml.notesMaster+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15" r:id="rId1"/>
  </p:sldMasterIdLst>
  <p:notesMasterIdLst>
    <p:notesMasterId r:id="rId74"/>
  </p:notesMasterIdLst>
  <p:handoutMasterIdLst>
    <p:handoutMasterId r:id="rId75"/>
  </p:handoutMasterIdLst>
  <p:sldIdLst>
    <p:sldId id="422" r:id="rId2"/>
    <p:sldId id="819" r:id="rId3"/>
    <p:sldId id="820" r:id="rId4"/>
    <p:sldId id="821" r:id="rId5"/>
    <p:sldId id="738" r:id="rId6"/>
    <p:sldId id="822" r:id="rId7"/>
    <p:sldId id="833" r:id="rId8"/>
    <p:sldId id="696" r:id="rId9"/>
    <p:sldId id="742" r:id="rId10"/>
    <p:sldId id="741" r:id="rId11"/>
    <p:sldId id="823" r:id="rId12"/>
    <p:sldId id="700" r:id="rId13"/>
    <p:sldId id="744" r:id="rId14"/>
    <p:sldId id="746" r:id="rId15"/>
    <p:sldId id="836" r:id="rId16"/>
    <p:sldId id="702" r:id="rId17"/>
    <p:sldId id="750" r:id="rId18"/>
    <p:sldId id="837" r:id="rId19"/>
    <p:sldId id="763" r:id="rId20"/>
    <p:sldId id="824" r:id="rId21"/>
    <p:sldId id="825" r:id="rId22"/>
    <p:sldId id="826" r:id="rId23"/>
    <p:sldId id="827" r:id="rId24"/>
    <p:sldId id="748" r:id="rId25"/>
    <p:sldId id="705" r:id="rId26"/>
    <p:sldId id="747" r:id="rId27"/>
    <p:sldId id="834" r:id="rId28"/>
    <p:sldId id="752" r:id="rId29"/>
    <p:sldId id="711" r:id="rId30"/>
    <p:sldId id="838" r:id="rId31"/>
    <p:sldId id="709" r:id="rId32"/>
    <p:sldId id="715" r:id="rId33"/>
    <p:sldId id="753" r:id="rId34"/>
    <p:sldId id="754" r:id="rId35"/>
    <p:sldId id="616" r:id="rId36"/>
    <p:sldId id="719" r:id="rId37"/>
    <p:sldId id="724" r:id="rId38"/>
    <p:sldId id="757" r:id="rId39"/>
    <p:sldId id="722" r:id="rId40"/>
    <p:sldId id="727" r:id="rId41"/>
    <p:sldId id="755" r:id="rId42"/>
    <p:sldId id="758" r:id="rId43"/>
    <p:sldId id="839" r:id="rId44"/>
    <p:sldId id="725" r:id="rId45"/>
    <p:sldId id="726" r:id="rId46"/>
    <p:sldId id="759" r:id="rId47"/>
    <p:sldId id="760" r:id="rId48"/>
    <p:sldId id="761" r:id="rId49"/>
    <p:sldId id="840" r:id="rId50"/>
    <p:sldId id="829" r:id="rId51"/>
    <p:sldId id="756" r:id="rId52"/>
    <p:sldId id="769" r:id="rId53"/>
    <p:sldId id="830" r:id="rId54"/>
    <p:sldId id="723" r:id="rId55"/>
    <p:sldId id="831" r:id="rId56"/>
    <p:sldId id="731" r:id="rId57"/>
    <p:sldId id="768" r:id="rId58"/>
    <p:sldId id="770" r:id="rId59"/>
    <p:sldId id="841" r:id="rId60"/>
    <p:sldId id="733" r:id="rId61"/>
    <p:sldId id="712" r:id="rId62"/>
    <p:sldId id="734" r:id="rId63"/>
    <p:sldId id="272" r:id="rId64"/>
    <p:sldId id="771" r:id="rId65"/>
    <p:sldId id="735" r:id="rId66"/>
    <p:sldId id="832" r:id="rId67"/>
    <p:sldId id="718" r:id="rId68"/>
    <p:sldId id="699" r:id="rId69"/>
    <p:sldId id="714" r:id="rId70"/>
    <p:sldId id="716" r:id="rId71"/>
    <p:sldId id="717" r:id="rId72"/>
    <p:sldId id="835" r:id="rId73"/>
  </p:sldIdLst>
  <p:sldSz cx="9144000" cy="6858000" type="screen4x3"/>
  <p:notesSz cx="6858000" cy="9144000"/>
  <p:embeddedFontLst>
    <p:embeddedFont>
      <p:font typeface="Calibri" panose="020F0502020204030204" pitchFamily="34" charset="0"/>
      <p:regular r:id="rId76"/>
      <p:bold r:id="rId77"/>
      <p:italic r:id="rId78"/>
      <p:boldItalic r:id="rId79"/>
    </p:embeddedFont>
    <p:embeddedFont>
      <p:font typeface="Consolas" panose="020B0609020204030204" pitchFamily="49" charset="0"/>
      <p:regular r:id="rId80"/>
      <p:bold r:id="rId81"/>
      <p:italic r:id="rId82"/>
      <p:boldItalic r:id="rId83"/>
    </p:embeddedFont>
    <p:embeddedFont>
      <p:font typeface="Sherman Sans Book" charset="0"/>
      <p:regular r:id="rId84"/>
    </p:embeddedFont>
    <p:embeddedFont>
      <p:font typeface="Sherman Serif Book" charset="0"/>
      <p:regular r:id="rId85"/>
    </p:embeddedFont>
    <p:embeddedFont>
      <p:font typeface="Tw Cen MT" panose="020B0602020104020603" pitchFamily="34" charset="0"/>
      <p:regular r:id="rId86"/>
      <p:bold r:id="rId87"/>
      <p:italic r:id="rId88"/>
      <p:boldItalic r:id="rId89"/>
    </p:embeddedFont>
    <p:embeddedFont>
      <p:font typeface="Tw Cen MT Condensed" panose="020B0606020104020203" pitchFamily="34" charset="0"/>
      <p:regular r:id="rId90"/>
      <p:bold r:id="rId91"/>
    </p:embeddedFont>
    <p:embeddedFont>
      <p:font typeface="Wingdings 3" panose="05040102010807070707" pitchFamily="18" charset="2"/>
      <p:regular r:id="rId9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34" userDrawn="1">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ADE4"/>
    <a:srgbClr val="7F7F7F"/>
    <a:srgbClr val="BFBFBF"/>
    <a:srgbClr val="595959"/>
    <a:srgbClr val="EE56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79" autoAdjust="0"/>
    <p:restoredTop sz="79141" autoAdjust="0"/>
  </p:normalViewPr>
  <p:slideViewPr>
    <p:cSldViewPr snapToGrid="0">
      <p:cViewPr varScale="1">
        <p:scale>
          <a:sx n="86" d="100"/>
          <a:sy n="86" d="100"/>
        </p:scale>
        <p:origin x="2652" y="90"/>
      </p:cViewPr>
      <p:guideLst>
        <p:guide orient="horz" pos="1434"/>
        <p:guide pos="2880"/>
      </p:guideLst>
    </p:cSldViewPr>
  </p:slideViewPr>
  <p:notesTextViewPr>
    <p:cViewPr>
      <p:scale>
        <a:sx n="1" d="1"/>
        <a:sy n="1" d="1"/>
      </p:scale>
      <p:origin x="0" y="0"/>
    </p:cViewPr>
  </p:notesTextViewPr>
  <p:notesViewPr>
    <p:cSldViewPr snapToGrid="0">
      <p:cViewPr varScale="1">
        <p:scale>
          <a:sx n="125" d="100"/>
          <a:sy n="125" d="100"/>
        </p:scale>
        <p:origin x="108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font" Target="fonts/font15.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viewProps" Target="viewProps.xml"/><Relationship Id="rId99"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97"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 Id="rId98" Type="http://schemas.openxmlformats.org/officeDocument/2006/relationships/customXml" Target="../customXml/item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AA558D-EEA7-4437-BB66-044FF263E58D}" type="datetimeFigureOut">
              <a:rPr lang="en-US" smtClean="0"/>
              <a:t>10/5/2018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6F926E-5111-4D0E-A220-54F08658AED8}" type="slidenum">
              <a:rPr lang="en-US" smtClean="0"/>
              <a:t>‹#›</a:t>
            </a:fld>
            <a:endParaRPr lang="en-US" dirty="0"/>
          </a:p>
        </p:txBody>
      </p:sp>
    </p:spTree>
    <p:extLst>
      <p:ext uri="{BB962C8B-B14F-4D97-AF65-F5344CB8AC3E}">
        <p14:creationId xmlns:p14="http://schemas.microsoft.com/office/powerpoint/2010/main" val="2387986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FB5B48-A88C-4504-B18A-BC72DA1CE798}" type="datetimeFigureOut">
              <a:rPr lang="en-US" smtClean="0"/>
              <a:t>10/5/2018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64724E-7CB4-4288-908A-97852378BB2E}" type="slidenum">
              <a:rPr lang="en-US" smtClean="0"/>
              <a:t>‹#›</a:t>
            </a:fld>
            <a:endParaRPr lang="en-US" dirty="0"/>
          </a:p>
        </p:txBody>
      </p:sp>
    </p:spTree>
    <p:extLst>
      <p:ext uri="{BB962C8B-B14F-4D97-AF65-F5344CB8AC3E}">
        <p14:creationId xmlns:p14="http://schemas.microsoft.com/office/powerpoint/2010/main" val="2193384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a:t>
            </a:fld>
            <a:endParaRPr lang="en-US" dirty="0"/>
          </a:p>
        </p:txBody>
      </p:sp>
    </p:spTree>
    <p:extLst>
      <p:ext uri="{BB962C8B-B14F-4D97-AF65-F5344CB8AC3E}">
        <p14:creationId xmlns:p14="http://schemas.microsoft.com/office/powerpoint/2010/main" val="1088135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maximum scalability, you want the number of consumers in a consumer group to match the number of partitions in a topic. </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20</a:t>
            </a:fld>
            <a:endParaRPr lang="en-US" dirty="0"/>
          </a:p>
        </p:txBody>
      </p:sp>
    </p:spTree>
    <p:extLst>
      <p:ext uri="{BB962C8B-B14F-4D97-AF65-F5344CB8AC3E}">
        <p14:creationId xmlns:p14="http://schemas.microsoft.com/office/powerpoint/2010/main" val="848025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21</a:t>
            </a:fld>
            <a:endParaRPr lang="en-US" dirty="0"/>
          </a:p>
        </p:txBody>
      </p:sp>
    </p:spTree>
    <p:extLst>
      <p:ext uri="{BB962C8B-B14F-4D97-AF65-F5344CB8AC3E}">
        <p14:creationId xmlns:p14="http://schemas.microsoft.com/office/powerpoint/2010/main" val="858402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22</a:t>
            </a:fld>
            <a:endParaRPr lang="en-US" dirty="0"/>
          </a:p>
        </p:txBody>
      </p:sp>
    </p:spTree>
    <p:extLst>
      <p:ext uri="{BB962C8B-B14F-4D97-AF65-F5344CB8AC3E}">
        <p14:creationId xmlns:p14="http://schemas.microsoft.com/office/powerpoint/2010/main" val="1081294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23</a:t>
            </a:fld>
            <a:endParaRPr lang="en-US" dirty="0"/>
          </a:p>
        </p:txBody>
      </p:sp>
    </p:spTree>
    <p:extLst>
      <p:ext uri="{BB962C8B-B14F-4D97-AF65-F5344CB8AC3E}">
        <p14:creationId xmlns:p14="http://schemas.microsoft.com/office/powerpoint/2010/main" val="3980132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a:p>
            <a:r>
              <a:rPr lang="en-US" sz="1200" b="0" i="0" kern="1200" dirty="0">
                <a:solidFill>
                  <a:schemeClr val="tx1"/>
                </a:solidFill>
                <a:effectLst/>
                <a:latin typeface="+mn-lt"/>
                <a:ea typeface="+mn-ea"/>
                <a:cs typeface="+mn-cs"/>
              </a:rPr>
              <a:t>Is any particular consumer guaranteed to receive every message in a Kafka topic for which it is subscribed?</a:t>
            </a:r>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24</a:t>
            </a:fld>
            <a:endParaRPr lang="en-US" dirty="0"/>
          </a:p>
        </p:txBody>
      </p:sp>
    </p:spTree>
    <p:extLst>
      <p:ext uri="{BB962C8B-B14F-4D97-AF65-F5344CB8AC3E}">
        <p14:creationId xmlns:p14="http://schemas.microsoft.com/office/powerpoint/2010/main" val="1378430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SETUP</a:t>
            </a:r>
          </a:p>
          <a:p>
            <a:endParaRPr lang="en-US" dirty="0"/>
          </a:p>
          <a:p>
            <a:r>
              <a:rPr lang="en-US" dirty="0"/>
              <a:t>.\kafka&gt; docker-compose up –d</a:t>
            </a:r>
          </a:p>
          <a:p>
            <a:endParaRPr lang="en-US" dirty="0"/>
          </a:p>
          <a:p>
            <a:r>
              <a:rPr lang="en-US" dirty="0"/>
              <a:t>.\kafka&gt; docker-compose exec broker bash</a:t>
            </a:r>
          </a:p>
          <a:p>
            <a:endParaRPr lang="en-US" dirty="0"/>
          </a:p>
          <a:p>
            <a:r>
              <a:rPr lang="en-US" dirty="0"/>
              <a:t>DEMO START</a:t>
            </a:r>
          </a:p>
          <a:p>
            <a:endParaRPr lang="en-US" dirty="0"/>
          </a:p>
          <a:p>
            <a:r>
              <a:rPr lang="en-US" dirty="0"/>
              <a:t>$ kafka-topics --zookeeper zookeeper:2181 --create --topic test --replication-factor 1 --partitions 1</a:t>
            </a:r>
          </a:p>
          <a:p>
            <a:endParaRPr lang="en-US" dirty="0"/>
          </a:p>
          <a:p>
            <a:r>
              <a:rPr lang="en-US" dirty="0"/>
              <a:t>TERMINAL WINDOW 1</a:t>
            </a:r>
          </a:p>
          <a:p>
            <a:r>
              <a:rPr lang="en-US" dirty="0"/>
              <a:t>$ kafka-console-producer --broker-list localhost:9092 --topic test</a:t>
            </a:r>
          </a:p>
          <a:p>
            <a:endParaRPr lang="en-US" dirty="0"/>
          </a:p>
          <a:p>
            <a:r>
              <a:rPr lang="en-US" dirty="0"/>
              <a:t>TERMINAL WINDOW 2</a:t>
            </a:r>
          </a:p>
          <a:p>
            <a:r>
              <a:rPr lang="en-US" dirty="0"/>
              <a:t>$ kafka-console-consumer --bootstrap-server localhost:9092 --topic test</a:t>
            </a:r>
          </a:p>
          <a:p>
            <a:endParaRPr lang="en-US" dirty="0"/>
          </a:p>
          <a:p>
            <a:r>
              <a:rPr lang="en-US" dirty="0"/>
              <a:t>Let the data stream flow over you!!!! Anything can be placed in the stream!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Stop the consumer and restart it you only see new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kafka-console-consumer --bootstrap-server localhost:9092 --topic 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Stop the consumer and restart it –from-beginning gives you the old messages.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kafka-console-consumer --bootstrap-server localhost:9092 --topic test --from-beginning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25</a:t>
            </a:fld>
            <a:endParaRPr lang="en-US" dirty="0"/>
          </a:p>
        </p:txBody>
      </p:sp>
    </p:spTree>
    <p:extLst>
      <p:ext uri="{BB962C8B-B14F-4D97-AF65-F5344CB8AC3E}">
        <p14:creationId xmlns:p14="http://schemas.microsoft.com/office/powerpoint/2010/main" val="2967357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Is it possible for a consumer to see only new messages published to a topic?</a:t>
            </a:r>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26</a:t>
            </a:fld>
            <a:endParaRPr lang="en-US" dirty="0"/>
          </a:p>
        </p:txBody>
      </p:sp>
    </p:spTree>
    <p:extLst>
      <p:ext uri="{BB962C8B-B14F-4D97-AF65-F5344CB8AC3E}">
        <p14:creationId xmlns:p14="http://schemas.microsoft.com/office/powerpoint/2010/main" val="1110294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28</a:t>
            </a:fld>
            <a:endParaRPr lang="en-US" dirty="0"/>
          </a:p>
        </p:txBody>
      </p:sp>
    </p:spTree>
    <p:extLst>
      <p:ext uri="{BB962C8B-B14F-4D97-AF65-F5344CB8AC3E}">
        <p14:creationId xmlns:p14="http://schemas.microsoft.com/office/powerpoint/2010/main" val="4277397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PREP</a:t>
            </a:r>
          </a:p>
          <a:p>
            <a:r>
              <a:rPr lang="en-US" dirty="0"/>
              <a:t>.\kafka&gt; docker-compose up –d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.\kafka&gt; docker-compose exec broker bash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TERMINAL WINDOW BROKER</a:t>
            </a:r>
          </a:p>
          <a:p>
            <a:endParaRPr lang="en-US" dirty="0"/>
          </a:p>
          <a:p>
            <a:r>
              <a:rPr lang="en-US" dirty="0"/>
              <a:t>$ kafka-topics --zookeeper zookeeper:2181 --create  --topic atm --replication-factor 1 --partitions 1</a:t>
            </a:r>
          </a:p>
          <a:p>
            <a:endParaRPr lang="en-US" dirty="0"/>
          </a:p>
          <a:p>
            <a:endParaRPr lang="en-US" dirty="0"/>
          </a:p>
          <a:p>
            <a:r>
              <a:rPr lang="en-US" dirty="0"/>
              <a:t>ANOTHER TERMINAL  - START THE STREAM!!!!</a:t>
            </a:r>
          </a:p>
          <a:p>
            <a:endParaRPr lang="en-US" dirty="0"/>
          </a:p>
          <a:p>
            <a:r>
              <a:rPr lang="en-US" dirty="0"/>
              <a:t>.\kafka&gt; docker-compose exec </a:t>
            </a:r>
            <a:r>
              <a:rPr lang="en-US" dirty="0" err="1"/>
              <a:t>ksql-datagen</a:t>
            </a:r>
            <a:r>
              <a:rPr lang="en-US" dirty="0"/>
              <a:t> bash</a:t>
            </a:r>
          </a:p>
          <a:p>
            <a:endParaRPr lang="en-US" dirty="0"/>
          </a:p>
          <a:p>
            <a:r>
              <a:rPr lang="en-US" dirty="0"/>
              <a:t># cd /datasets/streaming</a:t>
            </a:r>
          </a:p>
          <a:p>
            <a:endParaRPr lang="en-US" dirty="0"/>
          </a:p>
          <a:p>
            <a:r>
              <a:rPr lang="en-US" dirty="0"/>
              <a:t># ./kafka-atm-stream.sh</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TERMINAL WINDOW BROKER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$kafka-console-consumer </a:t>
            </a:r>
            <a:r>
              <a:rPr lang="en-US" dirty="0"/>
              <a:t>--bootstrap-server localhost:9092 –topic atm</a:t>
            </a:r>
          </a:p>
          <a:p>
            <a:endParaRPr lang="en-US" b="0" dirty="0"/>
          </a:p>
        </p:txBody>
      </p:sp>
      <p:sp>
        <p:nvSpPr>
          <p:cNvPr id="4" name="Slide Number Placeholder 3"/>
          <p:cNvSpPr>
            <a:spLocks noGrp="1"/>
          </p:cNvSpPr>
          <p:nvPr>
            <p:ph type="sldNum" sz="quarter" idx="10"/>
          </p:nvPr>
        </p:nvSpPr>
        <p:spPr/>
        <p:txBody>
          <a:bodyPr/>
          <a:lstStyle/>
          <a:p>
            <a:fld id="{E564724E-7CB4-4288-908A-97852378BB2E}" type="slidenum">
              <a:rPr lang="en-US" smtClean="0"/>
              <a:t>29</a:t>
            </a:fld>
            <a:endParaRPr lang="en-US" dirty="0"/>
          </a:p>
        </p:txBody>
      </p:sp>
    </p:spTree>
    <p:extLst>
      <p:ext uri="{BB962C8B-B14F-4D97-AF65-F5344CB8AC3E}">
        <p14:creationId xmlns:p14="http://schemas.microsoft.com/office/powerpoint/2010/main" val="109964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View schema of ATM again in the consumer</a:t>
            </a:r>
          </a:p>
          <a:p>
            <a:endParaRPr lang="en-US" dirty="0"/>
          </a:p>
          <a:p>
            <a:r>
              <a:rPr lang="en-US" dirty="0"/>
              <a:t>KSQL&gt; CREATE STREAM USERS (user varchar) with (kafka_topic='atm', value_format='json’);</a:t>
            </a:r>
          </a:p>
          <a:p>
            <a:endParaRPr lang="en-US" dirty="0"/>
          </a:p>
          <a:p>
            <a:r>
              <a:rPr lang="en-US" dirty="0"/>
              <a:t># Explain this statement!!!</a:t>
            </a:r>
          </a:p>
          <a:p>
            <a:endParaRPr lang="en-US" dirty="0"/>
          </a:p>
          <a:p>
            <a:r>
              <a:rPr lang="en-US" dirty="0"/>
              <a:t># RUN A PROGRAM USING THIS STREAM</a:t>
            </a:r>
          </a:p>
          <a:p>
            <a:r>
              <a:rPr lang="en-US" dirty="0"/>
              <a:t>KSQL&gt; select * from USERS;</a:t>
            </a:r>
          </a:p>
          <a:p>
            <a:endParaRPr lang="en-US" dirty="0"/>
          </a:p>
          <a:p>
            <a:r>
              <a:rPr lang="en-US" dirty="0"/>
              <a:t># Discuss what is seen in the output. But don’t explain it all at this time! </a:t>
            </a:r>
          </a:p>
          <a:p>
            <a:r>
              <a:rPr lang="en-US" dirty="0"/>
              <a:t># This is a non-persistent query. Press CTRL + C to break</a:t>
            </a:r>
          </a:p>
          <a:p>
            <a:endParaRPr lang="en-US" dirty="0"/>
          </a:p>
          <a:p>
            <a:r>
              <a:rPr lang="en-US" dirty="0"/>
              <a:t>KSQL&gt; select * from USERS limit 3; </a:t>
            </a:r>
          </a:p>
          <a:p>
            <a:endParaRPr lang="en-US" dirty="0"/>
          </a:p>
          <a:p>
            <a:r>
              <a:rPr lang="en-US" dirty="0"/>
              <a:t># You only get 3</a:t>
            </a:r>
          </a:p>
        </p:txBody>
      </p:sp>
      <p:sp>
        <p:nvSpPr>
          <p:cNvPr id="4" name="Slide Number Placeholder 3"/>
          <p:cNvSpPr>
            <a:spLocks noGrp="1"/>
          </p:cNvSpPr>
          <p:nvPr>
            <p:ph type="sldNum" sz="quarter" idx="10"/>
          </p:nvPr>
        </p:nvSpPr>
        <p:spPr/>
        <p:txBody>
          <a:bodyPr/>
          <a:lstStyle/>
          <a:p>
            <a:fld id="{E564724E-7CB4-4288-908A-97852378BB2E}" type="slidenum">
              <a:rPr lang="en-US" smtClean="0"/>
              <a:t>33</a:t>
            </a:fld>
            <a:endParaRPr lang="en-US" dirty="0"/>
          </a:p>
        </p:txBody>
      </p:sp>
    </p:spTree>
    <p:extLst>
      <p:ext uri="{BB962C8B-B14F-4D97-AF65-F5344CB8AC3E}">
        <p14:creationId xmlns:p14="http://schemas.microsoft.com/office/powerpoint/2010/main" val="2910940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new world of microservice architectures where systems are architected to handle single responsibilities in order to address scalability, we have unique data challenges.</a:t>
            </a:r>
          </a:p>
          <a:p>
            <a:endParaRPr lang="en-US" dirty="0"/>
          </a:p>
          <a:p>
            <a:r>
              <a:rPr lang="en-US" dirty="0"/>
              <a:t>READ SLIDE</a:t>
            </a:r>
          </a:p>
          <a:p>
            <a:endParaRPr lang="en-US" dirty="0"/>
          </a:p>
          <a:p>
            <a:r>
              <a:rPr lang="en-US" dirty="0"/>
              <a:t>Mainly around data integration. That is with our data stored in 4 different places, how to we insure that each of these persistent data stores contain the most timely and accurate information?</a:t>
            </a:r>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3</a:t>
            </a:fld>
            <a:endParaRPr lang="en-US" dirty="0"/>
          </a:p>
        </p:txBody>
      </p:sp>
    </p:spTree>
    <p:extLst>
      <p:ext uri="{BB962C8B-B14F-4D97-AF65-F5344CB8AC3E}">
        <p14:creationId xmlns:p14="http://schemas.microsoft.com/office/powerpoint/2010/main" val="2810592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34</a:t>
            </a:fld>
            <a:endParaRPr lang="en-US" dirty="0"/>
          </a:p>
        </p:txBody>
      </p:sp>
    </p:spTree>
    <p:extLst>
      <p:ext uri="{BB962C8B-B14F-4D97-AF65-F5344CB8AC3E}">
        <p14:creationId xmlns:p14="http://schemas.microsoft.com/office/powerpoint/2010/main" val="39943813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35</a:t>
            </a:fld>
            <a:endParaRPr lang="en-US" dirty="0"/>
          </a:p>
        </p:txBody>
      </p:sp>
    </p:spTree>
    <p:extLst>
      <p:ext uri="{BB962C8B-B14F-4D97-AF65-F5344CB8AC3E}">
        <p14:creationId xmlns:p14="http://schemas.microsoft.com/office/powerpoint/2010/main" val="13682674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37</a:t>
            </a:fld>
            <a:endParaRPr lang="en-US" dirty="0"/>
          </a:p>
        </p:txBody>
      </p:sp>
    </p:spTree>
    <p:extLst>
      <p:ext uri="{BB962C8B-B14F-4D97-AF65-F5344CB8AC3E}">
        <p14:creationId xmlns:p14="http://schemas.microsoft.com/office/powerpoint/2010/main" val="3192219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View schema of ATM again in the consumer</a:t>
            </a:r>
          </a:p>
          <a:p>
            <a:endParaRPr lang="en-US" dirty="0"/>
          </a:p>
          <a:p>
            <a:r>
              <a:rPr lang="en-US" dirty="0"/>
              <a:t>KSQL&gt; CREATE STREAM ATM (id bigint, location varchar, user varchar, timestamp bigint, amount double, status varchar) with (kafka_topic='atm', value_format='json’, timestamp=‘timestamp’);</a:t>
            </a:r>
          </a:p>
          <a:p>
            <a:endParaRPr lang="en-US" dirty="0"/>
          </a:p>
          <a:p>
            <a:r>
              <a:rPr lang="en-US" dirty="0"/>
              <a:t># Explain this statement!!!</a:t>
            </a:r>
          </a:p>
          <a:p>
            <a:endParaRPr lang="en-US" dirty="0"/>
          </a:p>
          <a:p>
            <a:r>
              <a:rPr lang="en-US" dirty="0"/>
              <a:t># RUN A PROGRAM USING THIS STREAM</a:t>
            </a:r>
          </a:p>
          <a:p>
            <a:r>
              <a:rPr lang="en-US" dirty="0"/>
              <a:t>KSQL&gt; select * from ATM;</a:t>
            </a:r>
          </a:p>
          <a:p>
            <a:endParaRPr lang="en-US" dirty="0"/>
          </a:p>
          <a:p>
            <a:r>
              <a:rPr lang="en-US" dirty="0"/>
              <a:t># Now make another stream which does not use the time stamp.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KSQL&gt; CREATE STREAM ATM2 (id bigint, location varchar, user varchar, timestamp bigint, amount double, status varchar) with (kafka_topic='atm', value_format='json’);</a:t>
            </a:r>
          </a:p>
          <a:p>
            <a:endParaRPr lang="en-US" dirty="0"/>
          </a:p>
          <a:p>
            <a:r>
              <a:rPr lang="en-US" dirty="0"/>
              <a:t>KSQL&gt; select * from ATM2;</a:t>
            </a:r>
          </a:p>
          <a:p>
            <a:endParaRPr lang="en-US" dirty="0"/>
          </a:p>
          <a:p>
            <a:r>
              <a:rPr lang="en-US" dirty="0"/>
              <a:t># Notice the stream has different timestamps. The data timestamp and the ROWTIME are now different.</a:t>
            </a:r>
          </a:p>
          <a:p>
            <a:endParaRPr lang="en-US" dirty="0"/>
          </a:p>
          <a:p>
            <a:r>
              <a:rPr lang="en-US" dirty="0"/>
              <a:t>KSQL&gt; SHOW TOPICS;</a:t>
            </a:r>
          </a:p>
          <a:p>
            <a:endParaRPr lang="en-US" dirty="0"/>
          </a:p>
          <a:p>
            <a:r>
              <a:rPr lang="en-US" dirty="0"/>
              <a:t>KSQL&gt; SHOW STREAMS;</a:t>
            </a:r>
          </a:p>
          <a:p>
            <a:endParaRPr lang="en-US" dirty="0"/>
          </a:p>
          <a:p>
            <a:r>
              <a:rPr lang="en-US" dirty="0"/>
              <a:t>KSQL&gt; DELETE STREAM ATM2;</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41</a:t>
            </a:fld>
            <a:endParaRPr lang="en-US" dirty="0"/>
          </a:p>
        </p:txBody>
      </p:sp>
    </p:spTree>
    <p:extLst>
      <p:ext uri="{BB962C8B-B14F-4D97-AF65-F5344CB8AC3E}">
        <p14:creationId xmlns:p14="http://schemas.microsoft.com/office/powerpoint/2010/main" val="72775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a:p>
            <a:endParaRPr lang="en-US" dirty="0"/>
          </a:p>
          <a:p>
            <a:r>
              <a:rPr lang="en-US" dirty="0"/>
              <a:t>Explain the purpose of the timestamp property in the create stream statement? What data type must it be?</a:t>
            </a:r>
          </a:p>
          <a:p>
            <a:endParaRPr lang="en-US" dirty="0"/>
          </a:p>
          <a:p>
            <a:r>
              <a:rPr lang="en-US" dirty="0"/>
              <a:t>It associates a column in the stream with the ROWTIME internal property of the stream. BIGINT</a:t>
            </a:r>
          </a:p>
        </p:txBody>
      </p:sp>
      <p:sp>
        <p:nvSpPr>
          <p:cNvPr id="4" name="Slide Number Placeholder 3"/>
          <p:cNvSpPr>
            <a:spLocks noGrp="1"/>
          </p:cNvSpPr>
          <p:nvPr>
            <p:ph type="sldNum" sz="quarter" idx="10"/>
          </p:nvPr>
        </p:nvSpPr>
        <p:spPr/>
        <p:txBody>
          <a:bodyPr/>
          <a:lstStyle/>
          <a:p>
            <a:fld id="{E564724E-7CB4-4288-908A-97852378BB2E}" type="slidenum">
              <a:rPr lang="en-US" smtClean="0"/>
              <a:t>42</a:t>
            </a:fld>
            <a:endParaRPr lang="en-US" dirty="0"/>
          </a:p>
        </p:txBody>
      </p:sp>
    </p:spTree>
    <p:extLst>
      <p:ext uri="{BB962C8B-B14F-4D97-AF65-F5344CB8AC3E}">
        <p14:creationId xmlns:p14="http://schemas.microsoft.com/office/powerpoint/2010/main" val="34321320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45</a:t>
            </a:fld>
            <a:endParaRPr lang="en-US" dirty="0"/>
          </a:p>
        </p:txBody>
      </p:sp>
    </p:spTree>
    <p:extLst>
      <p:ext uri="{BB962C8B-B14F-4D97-AF65-F5344CB8AC3E}">
        <p14:creationId xmlns:p14="http://schemas.microsoft.com/office/powerpoint/2010/main" val="7932057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ksql&gt; select * from ATM where location='syracuse’;</a:t>
            </a:r>
          </a:p>
          <a:p>
            <a:endParaRPr lang="en-US" dirty="0"/>
          </a:p>
          <a:p>
            <a:r>
              <a:rPr lang="en-US" dirty="0"/>
              <a:t># How do we save this so that it runs in the background?</a:t>
            </a:r>
          </a:p>
          <a:p>
            <a:endParaRPr lang="en-US" dirty="0"/>
          </a:p>
          <a:p>
            <a:r>
              <a:rPr lang="en-US" dirty="0"/>
              <a:t>ksql&gt; create stream syracuse_activity as select * from ATM where location='syracuse’;</a:t>
            </a:r>
          </a:p>
          <a:p>
            <a:endParaRPr lang="en-US" dirty="0"/>
          </a:p>
          <a:p>
            <a:r>
              <a:rPr lang="en-US" dirty="0"/>
              <a:t># Says stream created and running… Wha?</a:t>
            </a:r>
          </a:p>
          <a:p>
            <a:endParaRPr lang="en-US" dirty="0"/>
          </a:p>
          <a:p>
            <a:r>
              <a:rPr lang="en-US" dirty="0"/>
              <a:t>ksql&gt; select * from syracuse_activity; </a:t>
            </a:r>
          </a:p>
          <a:p>
            <a:endParaRPr lang="en-US" dirty="0"/>
          </a:p>
          <a:p>
            <a:r>
              <a:rPr lang="en-US" dirty="0"/>
              <a:t>Ksql&gt; show streams;</a:t>
            </a:r>
          </a:p>
          <a:p>
            <a:endParaRPr lang="en-US" dirty="0"/>
          </a:p>
          <a:p>
            <a:r>
              <a:rPr lang="en-US" dirty="0"/>
              <a:t># notice it’s a kafka topic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Ksql&gt; show topics;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Ksql&gt; show queries;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Try to terminate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Ksql&gt; drop stream Syracuse_activity;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you cannot drop…..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Ksql&gt; terminate query &lt;name&gt;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Ksql&gt; drop query Syracuse_activity;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46</a:t>
            </a:fld>
            <a:endParaRPr lang="en-US" dirty="0"/>
          </a:p>
        </p:txBody>
      </p:sp>
    </p:spTree>
    <p:extLst>
      <p:ext uri="{BB962C8B-B14F-4D97-AF65-F5344CB8AC3E}">
        <p14:creationId xmlns:p14="http://schemas.microsoft.com/office/powerpoint/2010/main" val="2602303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a:p>
            <a:endParaRPr lang="en-US" dirty="0"/>
          </a:p>
          <a:p>
            <a:r>
              <a:rPr lang="en-US" dirty="0"/>
              <a:t>Why can’t you simply drop a stream?</a:t>
            </a:r>
          </a:p>
          <a:p>
            <a:endParaRPr lang="en-US" dirty="0"/>
          </a:p>
          <a:p>
            <a:r>
              <a:rPr lang="en-US" dirty="0"/>
              <a:t>Because its running in the background. You need to terminate the running query before you drop it.</a:t>
            </a:r>
          </a:p>
        </p:txBody>
      </p:sp>
      <p:sp>
        <p:nvSpPr>
          <p:cNvPr id="4" name="Slide Number Placeholder 3"/>
          <p:cNvSpPr>
            <a:spLocks noGrp="1"/>
          </p:cNvSpPr>
          <p:nvPr>
            <p:ph type="sldNum" sz="quarter" idx="10"/>
          </p:nvPr>
        </p:nvSpPr>
        <p:spPr/>
        <p:txBody>
          <a:bodyPr/>
          <a:lstStyle/>
          <a:p>
            <a:fld id="{E564724E-7CB4-4288-908A-97852378BB2E}" type="slidenum">
              <a:rPr lang="en-US" smtClean="0"/>
              <a:t>47</a:t>
            </a:fld>
            <a:endParaRPr lang="en-US" dirty="0"/>
          </a:p>
        </p:txBody>
      </p:sp>
    </p:spTree>
    <p:extLst>
      <p:ext uri="{BB962C8B-B14F-4D97-AF65-F5344CB8AC3E}">
        <p14:creationId xmlns:p14="http://schemas.microsoft.com/office/powerpoint/2010/main" val="40312857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ksql&gt; select count(*) from ATM</a:t>
            </a:r>
          </a:p>
          <a:p>
            <a:endParaRPr lang="en-US" dirty="0"/>
          </a:p>
          <a:p>
            <a:r>
              <a:rPr lang="en-US" dirty="0"/>
              <a:t># Needs group by --- why? It’s impossible for a steam of data to provide a total. The data is continuous, so it cannot produce a grand total.</a:t>
            </a:r>
          </a:p>
          <a:p>
            <a:endParaRPr lang="en-US" dirty="0"/>
          </a:p>
          <a:p>
            <a:r>
              <a:rPr lang="en-US" dirty="0"/>
              <a:t>ksql&gt; select location, count(*) as transaction_count from ATM group by location;</a:t>
            </a:r>
          </a:p>
          <a:p>
            <a:endParaRPr lang="en-US" dirty="0"/>
          </a:p>
          <a:p>
            <a:r>
              <a:rPr lang="en-US" dirty="0"/>
              <a:t># we see output, but what are actually seeing here?</a:t>
            </a:r>
          </a:p>
          <a:p>
            <a:r>
              <a:rPr lang="en-US" dirty="0"/>
              <a:t># After more data goes by it should be more more apparent, we are seeing a new row for each message in the stream, </a:t>
            </a:r>
          </a:p>
          <a:p>
            <a:r>
              <a:rPr lang="en-US" dirty="0"/>
              <a:t># but the output is a running count from the beginning of the query!</a:t>
            </a:r>
          </a:p>
          <a:p>
            <a:endParaRPr lang="en-US" dirty="0"/>
          </a:p>
          <a:p>
            <a:r>
              <a:rPr lang="en-US" dirty="0"/>
              <a:t># maybe you want to persist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ksql&gt; create stream counts_by_location as select location, count(*) as transaction_count from ATM group by location;</a:t>
            </a:r>
          </a:p>
          <a:p>
            <a:endParaRPr lang="en-US" dirty="0"/>
          </a:p>
          <a:p>
            <a:r>
              <a:rPr lang="en-US" dirty="0"/>
              <a:t># Invalid result type your SELECT produces a table? Huh?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48</a:t>
            </a:fld>
            <a:endParaRPr lang="en-US" dirty="0"/>
          </a:p>
        </p:txBody>
      </p:sp>
    </p:spTree>
    <p:extLst>
      <p:ext uri="{BB962C8B-B14F-4D97-AF65-F5344CB8AC3E}">
        <p14:creationId xmlns:p14="http://schemas.microsoft.com/office/powerpoint/2010/main" val="2425204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52</a:t>
            </a:fld>
            <a:endParaRPr lang="en-US" dirty="0"/>
          </a:p>
        </p:txBody>
      </p:sp>
    </p:spTree>
    <p:extLst>
      <p:ext uri="{BB962C8B-B14F-4D97-AF65-F5344CB8AC3E}">
        <p14:creationId xmlns:p14="http://schemas.microsoft.com/office/powerpoint/2010/main" val="3824127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For example </a:t>
            </a:r>
          </a:p>
          <a:p>
            <a:endParaRPr lang="en-US" dirty="0"/>
          </a:p>
          <a:p>
            <a:r>
              <a:rPr lang="en-US" dirty="0"/>
              <a:t>[1] when a product is added to the shopping cart, it gets stored in the Redis key-value store so that this information can be quickly access by the website. </a:t>
            </a:r>
          </a:p>
          <a:p>
            <a:endParaRPr lang="en-US" dirty="0"/>
          </a:p>
          <a:p>
            <a:r>
              <a:rPr lang="en-US" dirty="0"/>
              <a:t>[2] This same shopping cart information in addition to the product catalog data, needs to land in the Hadoop web analytics platform so that we use machine learning to update the product recommendations in real time.</a:t>
            </a:r>
          </a:p>
          <a:p>
            <a:endParaRPr lang="en-US" dirty="0"/>
          </a:p>
          <a:p>
            <a:r>
              <a:rPr lang="en-US" dirty="0"/>
              <a:t>[3] These product recommendations are stored in neo4j, a graph database which provides the best performance for this type of data on our website. </a:t>
            </a:r>
          </a:p>
          <a:p>
            <a:endParaRPr lang="en-US" dirty="0"/>
          </a:p>
          <a:p>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4</a:t>
            </a:fld>
            <a:endParaRPr lang="en-US" dirty="0"/>
          </a:p>
        </p:txBody>
      </p:sp>
    </p:spTree>
    <p:extLst>
      <p:ext uri="{BB962C8B-B14F-4D97-AF65-F5344CB8AC3E}">
        <p14:creationId xmlns:p14="http://schemas.microsoft.com/office/powerpoint/2010/main" val="35342496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a:t>
            </a:r>
          </a:p>
        </p:txBody>
      </p:sp>
      <p:sp>
        <p:nvSpPr>
          <p:cNvPr id="4" name="Slide Number Placeholder 3"/>
          <p:cNvSpPr>
            <a:spLocks noGrp="1"/>
          </p:cNvSpPr>
          <p:nvPr>
            <p:ph type="sldNum" sz="quarter" idx="10"/>
          </p:nvPr>
        </p:nvSpPr>
        <p:spPr/>
        <p:txBody>
          <a:bodyPr/>
          <a:lstStyle/>
          <a:p>
            <a:fld id="{E564724E-7CB4-4288-908A-97852378BB2E}" type="slidenum">
              <a:rPr lang="en-US" smtClean="0"/>
              <a:t>54</a:t>
            </a:fld>
            <a:endParaRPr lang="en-US" dirty="0"/>
          </a:p>
        </p:txBody>
      </p:sp>
    </p:spTree>
    <p:extLst>
      <p:ext uri="{BB962C8B-B14F-4D97-AF65-F5344CB8AC3E}">
        <p14:creationId xmlns:p14="http://schemas.microsoft.com/office/powerpoint/2010/main" val="4100817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57</a:t>
            </a:fld>
            <a:endParaRPr lang="en-US" dirty="0"/>
          </a:p>
        </p:txBody>
      </p:sp>
    </p:spTree>
    <p:extLst>
      <p:ext uri="{BB962C8B-B14F-4D97-AF65-F5344CB8AC3E}">
        <p14:creationId xmlns:p14="http://schemas.microsoft.com/office/powerpoint/2010/main" val="3020749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user and location as a single column</a:t>
            </a:r>
          </a:p>
          <a:p>
            <a:r>
              <a:rPr lang="en-US" dirty="0"/>
              <a:t>Ksql&gt; select concat(user,concat('-', location)) from atm2;</a:t>
            </a:r>
          </a:p>
          <a:p>
            <a:endParaRPr lang="en-US" dirty="0"/>
          </a:p>
          <a:p>
            <a:r>
              <a:rPr lang="en-US" dirty="0"/>
              <a:t># show the minute of the transaction</a:t>
            </a:r>
          </a:p>
          <a:p>
            <a:r>
              <a:rPr lang="en-US" dirty="0"/>
              <a:t>Ksql&gt; select timestamptostring(timestamp, ‘mm’) from atm;</a:t>
            </a:r>
          </a:p>
          <a:p>
            <a:endParaRPr lang="en-US" dirty="0"/>
          </a:p>
          <a:p>
            <a:r>
              <a:rPr lang="en-US" dirty="0"/>
              <a:t># separate out the time</a:t>
            </a:r>
          </a:p>
          <a:p>
            <a:r>
              <a:rPr lang="en-US" dirty="0"/>
              <a:t>Ksql&gt; select timestamptostring(timestamp, ;hh:mm:ss’) from atm;</a:t>
            </a:r>
          </a:p>
          <a:p>
            <a:endParaRPr lang="en-US" dirty="0"/>
          </a:p>
          <a:p>
            <a:r>
              <a:rPr lang="en-US" dirty="0"/>
              <a:t># or we can use rowtime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Ksql&gt; select timestamptostring(rowtime, ‘mm’)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Transactions in the last 30 seconds of each minute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Select user, location, amount, timestamptostring(rowtime, ‘yyyy-MM-dd hh:mm:ss’) where cast( timestamptostring(</a:t>
            </a:r>
            <a:r>
              <a:rPr lang="en-US" dirty="0" err="1"/>
              <a:t>timestamp,'ss</a:t>
            </a:r>
            <a:r>
              <a:rPr lang="en-US" dirty="0"/>
              <a:t>') as BIGINT) &gt; 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58</a:t>
            </a:fld>
            <a:endParaRPr lang="en-US" dirty="0"/>
          </a:p>
        </p:txBody>
      </p:sp>
    </p:spTree>
    <p:extLst>
      <p:ext uri="{BB962C8B-B14F-4D97-AF65-F5344CB8AC3E}">
        <p14:creationId xmlns:p14="http://schemas.microsoft.com/office/powerpoint/2010/main" val="3555539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64</a:t>
            </a:fld>
            <a:endParaRPr lang="en-US" dirty="0"/>
          </a:p>
        </p:txBody>
      </p:sp>
    </p:spTree>
    <p:extLst>
      <p:ext uri="{BB962C8B-B14F-4D97-AF65-F5344CB8AC3E}">
        <p14:creationId xmlns:p14="http://schemas.microsoft.com/office/powerpoint/2010/main" val="9205174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tumbling window – total user withdrawals each hour (make it a minute to see it reset)</a:t>
            </a:r>
          </a:p>
          <a:p>
            <a:r>
              <a:rPr lang="en-US" dirty="0"/>
              <a:t>select user, sum(amount) as total_amount, count(*) as transaction_count from atm window tumbling (size 30 seconds) group by user;</a:t>
            </a:r>
          </a:p>
          <a:p>
            <a:endParaRPr lang="en-US" dirty="0"/>
          </a:p>
          <a:p>
            <a:r>
              <a:rPr lang="en-US" dirty="0"/>
              <a:t># Hopping window – count activity by location every 15 seconds in 30 second windows</a:t>
            </a:r>
          </a:p>
          <a:p>
            <a:r>
              <a:rPr lang="en-US" dirty="0"/>
              <a:t>ksql&gt; select location, count(*) from atm window hopping (size 30 seconds, advance by 15 seconds ) group by location;</a:t>
            </a:r>
          </a:p>
          <a:p>
            <a:endParaRPr lang="en-US" dirty="0"/>
          </a:p>
          <a:p>
            <a:r>
              <a:rPr lang="en-US" dirty="0"/>
              <a:t># session – anomaly detection. More than 2 errors in a 4 hour window at any location.</a:t>
            </a:r>
          </a:p>
          <a:p>
            <a:endParaRPr lang="en-US" dirty="0"/>
          </a:p>
          <a:p>
            <a:r>
              <a:rPr lang="en-US" dirty="0"/>
              <a:t>ksql&gt; select location, count(*) as error_count from atm window session (4 hours) where status='ok' group by location having count(*) &gt; 2;</a:t>
            </a:r>
          </a:p>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65</a:t>
            </a:fld>
            <a:endParaRPr lang="en-US" dirty="0"/>
          </a:p>
        </p:txBody>
      </p:sp>
    </p:spTree>
    <p:extLst>
      <p:ext uri="{BB962C8B-B14F-4D97-AF65-F5344CB8AC3E}">
        <p14:creationId xmlns:p14="http://schemas.microsoft.com/office/powerpoint/2010/main" val="8604247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71</a:t>
            </a:fld>
            <a:endParaRPr lang="en-US" dirty="0"/>
          </a:p>
        </p:txBody>
      </p:sp>
    </p:spTree>
    <p:extLst>
      <p:ext uri="{BB962C8B-B14F-4D97-AF65-F5344CB8AC3E}">
        <p14:creationId xmlns:p14="http://schemas.microsoft.com/office/powerpoint/2010/main" val="8963196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9</a:t>
            </a:fld>
            <a:endParaRPr lang="en-US" dirty="0"/>
          </a:p>
        </p:txBody>
      </p:sp>
    </p:spTree>
    <p:extLst>
      <p:ext uri="{BB962C8B-B14F-4D97-AF65-F5344CB8AC3E}">
        <p14:creationId xmlns:p14="http://schemas.microsoft.com/office/powerpoint/2010/main" val="1751272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dirty="0"/>
              <a:t>The </a:t>
            </a:r>
            <a:r>
              <a:rPr lang="en-US" b="1" dirty="0"/>
              <a:t>Producer</a:t>
            </a:r>
            <a:r>
              <a:rPr lang="en-US" dirty="0"/>
              <a:t> API allows an application to publish a stream of records to one or more Kafka topics.</a:t>
            </a:r>
          </a:p>
          <a:p>
            <a:pPr marL="457200" indent="-457200">
              <a:buFont typeface="+mj-lt"/>
              <a:buAutoNum type="arabicPeriod"/>
            </a:pPr>
            <a:r>
              <a:rPr lang="en-US" dirty="0"/>
              <a:t>The </a:t>
            </a:r>
            <a:r>
              <a:rPr lang="en-US" b="1" dirty="0"/>
              <a:t>Consumer</a:t>
            </a:r>
            <a:r>
              <a:rPr lang="en-US" dirty="0"/>
              <a:t> API allows an application to subscribe to one or more topics and process the stream of records produced to them.</a:t>
            </a:r>
          </a:p>
          <a:p>
            <a:pPr marL="457200" indent="-457200">
              <a:buFont typeface="+mj-lt"/>
              <a:buAutoNum type="arabicPeriod"/>
            </a:pPr>
            <a:r>
              <a:rPr lang="en-US" dirty="0"/>
              <a:t>The </a:t>
            </a:r>
            <a:r>
              <a:rPr lang="en-US" b="1" dirty="0"/>
              <a:t>Streams</a:t>
            </a:r>
            <a:r>
              <a:rPr lang="en-US" dirty="0"/>
              <a:t> API allows an application to act as a stream processor, consuming an input stream from one or more topics and producing an output stream to one or more output topics, effectively transforming the input streams to output streams.</a:t>
            </a:r>
          </a:p>
          <a:p>
            <a:pPr marL="457200" indent="-457200">
              <a:buFont typeface="+mj-lt"/>
              <a:buAutoNum type="arabicPeriod"/>
            </a:pPr>
            <a:r>
              <a:rPr lang="en-US" dirty="0"/>
              <a:t>The </a:t>
            </a:r>
            <a:r>
              <a:rPr lang="en-US" b="1" dirty="0"/>
              <a:t>Connector</a:t>
            </a:r>
            <a:r>
              <a:rPr lang="en-US" dirty="0"/>
              <a:t> API allows building and running reusable producers or consumers that connect Kafka topics to existing applications or data systems, such as relational databases.</a:t>
            </a:r>
          </a:p>
          <a:p>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11</a:t>
            </a:fld>
            <a:endParaRPr lang="en-US" dirty="0"/>
          </a:p>
        </p:txBody>
      </p:sp>
    </p:spTree>
    <p:extLst>
      <p:ext uri="{BB962C8B-B14F-4D97-AF65-F5344CB8AC3E}">
        <p14:creationId xmlns:p14="http://schemas.microsoft.com/office/powerpoint/2010/main" val="694507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when 3 messages arrive the first might be written to partition 0, the second to partition 1 and the 3</a:t>
            </a:r>
            <a:r>
              <a:rPr lang="en-US" baseline="30000" dirty="0"/>
              <a:t>rd</a:t>
            </a:r>
            <a:r>
              <a:rPr lang="en-US" dirty="0"/>
              <a:t> to partition 2.</a:t>
            </a:r>
          </a:p>
        </p:txBody>
      </p:sp>
      <p:sp>
        <p:nvSpPr>
          <p:cNvPr id="4" name="Slide Number Placeholder 3"/>
          <p:cNvSpPr>
            <a:spLocks noGrp="1"/>
          </p:cNvSpPr>
          <p:nvPr>
            <p:ph type="sldNum" sz="quarter" idx="10"/>
          </p:nvPr>
        </p:nvSpPr>
        <p:spPr/>
        <p:txBody>
          <a:bodyPr/>
          <a:lstStyle/>
          <a:p>
            <a:fld id="{E564724E-7CB4-4288-908A-97852378BB2E}" type="slidenum">
              <a:rPr lang="en-US" smtClean="0"/>
              <a:t>12</a:t>
            </a:fld>
            <a:endParaRPr lang="en-US" dirty="0"/>
          </a:p>
        </p:txBody>
      </p:sp>
    </p:spTree>
    <p:extLst>
      <p:ext uri="{BB962C8B-B14F-4D97-AF65-F5344CB8AC3E}">
        <p14:creationId xmlns:p14="http://schemas.microsoft.com/office/powerpoint/2010/main" val="2574383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14</a:t>
            </a:fld>
            <a:endParaRPr lang="en-US" dirty="0"/>
          </a:p>
        </p:txBody>
      </p:sp>
    </p:spTree>
    <p:extLst>
      <p:ext uri="{BB962C8B-B14F-4D97-AF65-F5344CB8AC3E}">
        <p14:creationId xmlns:p14="http://schemas.microsoft.com/office/powerpoint/2010/main" val="40180049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single consumer, there is no scale. As data is written from producer to one of the four partitions in a round-robin fashion, the single consumer must read from all 4 partitions.</a:t>
            </a:r>
          </a:p>
          <a:p>
            <a:endParaRPr lang="en-US" dirty="0"/>
          </a:p>
          <a:p>
            <a:r>
              <a:rPr lang="en-US" dirty="0"/>
              <a:t>With 4 consumers in a consumer group, as data is written from producer to one of the four partitions in a round-robin fashion, each consumer can receive messages from its own partition. Allowing emails to be sent at 4x the rate.</a:t>
            </a:r>
          </a:p>
        </p:txBody>
      </p:sp>
      <p:sp>
        <p:nvSpPr>
          <p:cNvPr id="4" name="Slide Number Placeholder 3"/>
          <p:cNvSpPr>
            <a:spLocks noGrp="1"/>
          </p:cNvSpPr>
          <p:nvPr>
            <p:ph type="sldNum" sz="quarter" idx="10"/>
          </p:nvPr>
        </p:nvSpPr>
        <p:spPr/>
        <p:txBody>
          <a:bodyPr/>
          <a:lstStyle/>
          <a:p>
            <a:fld id="{E564724E-7CB4-4288-908A-97852378BB2E}" type="slidenum">
              <a:rPr lang="en-US" smtClean="0"/>
              <a:t>17</a:t>
            </a:fld>
            <a:endParaRPr lang="en-US" dirty="0"/>
          </a:p>
        </p:txBody>
      </p:sp>
    </p:spTree>
    <p:extLst>
      <p:ext uri="{BB962C8B-B14F-4D97-AF65-F5344CB8AC3E}">
        <p14:creationId xmlns:p14="http://schemas.microsoft.com/office/powerpoint/2010/main" val="1137972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Kafka cluster has 3 Broker A, B and C. </a:t>
            </a:r>
          </a:p>
          <a:p>
            <a:r>
              <a:rPr lang="en-US" dirty="0"/>
              <a:t>There is a single topic “Test” with replication factor of 3 and 2 partitions.</a:t>
            </a:r>
          </a:p>
          <a:p>
            <a:endParaRPr lang="en-US" dirty="0"/>
          </a:p>
          <a:p>
            <a:r>
              <a:rPr lang="en-US" dirty="0"/>
              <a:t>The lead partitions are underlined. These are assigned by the Zookeeper service which is required to run a kafka cluster. </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19</a:t>
            </a:fld>
            <a:endParaRPr lang="en-US" dirty="0"/>
          </a:p>
        </p:txBody>
      </p:sp>
    </p:spTree>
    <p:extLst>
      <p:ext uri="{BB962C8B-B14F-4D97-AF65-F5344CB8AC3E}">
        <p14:creationId xmlns:p14="http://schemas.microsoft.com/office/powerpoint/2010/main" val="30833060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Oval 5"/>
          <p:cNvSpPr/>
          <p:nvPr/>
        </p:nvSpPr>
        <p:spPr>
          <a:xfrm>
            <a:off x="-1" y="1"/>
            <a:ext cx="9144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342900" y="4960137"/>
            <a:ext cx="5829300" cy="1463040"/>
          </a:xfrm>
        </p:spPr>
        <p:txBody>
          <a:bodyPr anchor="ctr">
            <a:noAutofit/>
          </a:bodyPr>
          <a:lstStyle>
            <a:lvl1pPr algn="r">
              <a:defRPr sz="4200" spc="200" baseline="0">
                <a:solidFill>
                  <a:srgbClr val="EE5612"/>
                </a:solidFill>
              </a:defRPr>
            </a:lvl1pPr>
          </a:lstStyle>
          <a:p>
            <a:r>
              <a:rPr lang="en-US" dirty="0"/>
              <a:t>Click to edit Master Title</a:t>
            </a:r>
          </a:p>
        </p:txBody>
      </p:sp>
      <p:sp>
        <p:nvSpPr>
          <p:cNvPr id="4" name="Date Placeholder 3"/>
          <p:cNvSpPr>
            <a:spLocks noGrp="1"/>
          </p:cNvSpPr>
          <p:nvPr>
            <p:ph type="dt" sz="half" idx="10"/>
          </p:nvPr>
        </p:nvSpPr>
        <p:spPr/>
        <p:txBody>
          <a:bodyPr>
            <a:noAutofit/>
          </a:bodyPr>
          <a:lstStyle>
            <a:lvl1pPr algn="l">
              <a:defRPr/>
            </a:lvl1pPr>
          </a:lstStyle>
          <a:p>
            <a:fld id="{CC4E5189-0973-4C0E-85EF-9CF74FA863BB}" type="datetime1">
              <a:rPr lang="en-US" smtClean="0"/>
              <a:t>10/5/2018</a:t>
            </a:fld>
            <a:endParaRPr lang="en-US" dirty="0"/>
          </a:p>
        </p:txBody>
      </p:sp>
      <p:sp>
        <p:nvSpPr>
          <p:cNvPr id="5" name="Footer Placeholder 4"/>
          <p:cNvSpPr>
            <a:spLocks noGrp="1"/>
          </p:cNvSpPr>
          <p:nvPr>
            <p:ph type="ftr" sz="quarter" idx="11"/>
          </p:nvPr>
        </p:nvSpPr>
        <p:spPr/>
        <p:txBody>
          <a:bodyPr>
            <a:noAutofit/>
          </a:bodyPr>
          <a:lstStyle/>
          <a:p>
            <a:r>
              <a:rPr lang="en-US" dirty="0"/>
              <a:t>School of Information Studies | Syracuse University</a:t>
            </a:r>
          </a:p>
        </p:txBody>
      </p:sp>
      <p:sp>
        <p:nvSpPr>
          <p:cNvPr id="6" name="Slide Number Placeholder 5"/>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8" name="Straight Connector 7"/>
          <p:cNvCxnSpPr/>
          <p:nvPr/>
        </p:nvCxnSpPr>
        <p:spPr>
          <a:xfrm flipV="1">
            <a:off x="6283152" y="5264106"/>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2" name="Picture Placeholder 2"/>
          <p:cNvSpPr>
            <a:spLocks noGrp="1" noChangeAspect="1"/>
          </p:cNvSpPr>
          <p:nvPr>
            <p:ph type="pic" idx="13"/>
          </p:nvPr>
        </p:nvSpPr>
        <p:spPr>
          <a:xfrm>
            <a:off x="2286" y="1"/>
            <a:ext cx="9141714" cy="4572000"/>
          </a:xfrm>
          <a:solidFill>
            <a:schemeClr val="bg1">
              <a:lumMod val="75000"/>
            </a:schemeClr>
          </a:solidFill>
        </p:spPr>
        <p:txBody>
          <a:bodyPr lIns="457200" tIns="365760" rIns="45720" bIns="45720" anchor="t">
            <a:noAutofit/>
          </a:bodyPr>
          <a:lstStyle>
            <a:lvl1pPr marL="0" indent="0">
              <a:buNone/>
              <a:defRPr sz="3200">
                <a:solidFill>
                  <a:schemeClr val="tx1">
                    <a:lumMod val="65000"/>
                    <a:lumOff val="3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08065" y="5520046"/>
            <a:ext cx="2647686" cy="402519"/>
          </a:xfrm>
          <a:prstGeom prst="rect">
            <a:avLst/>
          </a:prstGeom>
        </p:spPr>
      </p:pic>
    </p:spTree>
    <p:extLst>
      <p:ext uri="{BB962C8B-B14F-4D97-AF65-F5344CB8AC3E}">
        <p14:creationId xmlns:p14="http://schemas.microsoft.com/office/powerpoint/2010/main" val="1986462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4200">
                <a:solidFill>
                  <a:srgbClr val="EE5612"/>
                </a:solidFill>
              </a:defRPr>
            </a:lvl1pPr>
          </a:lstStyle>
          <a:p>
            <a:r>
              <a:rPr lang="en-US" dirty="0"/>
              <a:t>Click to edit Master title style</a:t>
            </a:r>
          </a:p>
        </p:txBody>
      </p:sp>
      <p:sp>
        <p:nvSpPr>
          <p:cNvPr id="4" name="Date Placeholder 3"/>
          <p:cNvSpPr>
            <a:spLocks noGrp="1"/>
          </p:cNvSpPr>
          <p:nvPr>
            <p:ph type="dt" sz="half" idx="10"/>
          </p:nvPr>
        </p:nvSpPr>
        <p:spPr/>
        <p:txBody>
          <a:bodyPr>
            <a:noAutofit/>
          </a:bodyPr>
          <a:lstStyle/>
          <a:p>
            <a:fld id="{50C4DB54-D908-476A-B7DE-76ED373D8996}" type="datetime1">
              <a:rPr lang="en-US" smtClean="0"/>
              <a:t>10/5/2018</a:t>
            </a:fld>
            <a:endParaRPr lang="en-US" dirty="0"/>
          </a:p>
        </p:txBody>
      </p:sp>
      <p:sp>
        <p:nvSpPr>
          <p:cNvPr id="5" name="Footer Placeholder 4"/>
          <p:cNvSpPr>
            <a:spLocks noGrp="1"/>
          </p:cNvSpPr>
          <p:nvPr>
            <p:ph type="ftr" sz="quarter" idx="11"/>
          </p:nvPr>
        </p:nvSpPr>
        <p:spPr/>
        <p:txBody>
          <a:bodyPr>
            <a:noAutofit/>
          </a:bodyPr>
          <a:lstStyle/>
          <a:p>
            <a:r>
              <a:rPr lang="en-US" dirty="0"/>
              <a:t>School of Information Studies | Syracuse University</a:t>
            </a:r>
          </a:p>
        </p:txBody>
      </p:sp>
      <p:sp>
        <p:nvSpPr>
          <p:cNvPr id="6" name="Slide Number Placeholder 5"/>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FF24D309-1F4B-43C7-90F8-F4BF8AB416F6}"/>
              </a:ext>
            </a:extLst>
          </p:cNvPr>
          <p:cNvSpPr>
            <a:spLocks noGrp="1"/>
          </p:cNvSpPr>
          <p:nvPr>
            <p:ph idx="1" hasCustomPrompt="1"/>
          </p:nvPr>
        </p:nvSpPr>
        <p:spPr>
          <a:xfrm>
            <a:off x="768096" y="2286000"/>
            <a:ext cx="7290055" cy="4023360"/>
          </a:xfrm>
        </p:spPr>
        <p:txBody>
          <a:bodyPr>
            <a:noAutofit/>
          </a:bodyPr>
          <a:lstStyle>
            <a:lvl1pPr>
              <a:defRPr>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28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lvl1pPr>
              <a:defRPr>
                <a:solidFill>
                  <a:srgbClr val="EE5612"/>
                </a:solidFill>
              </a:defRPr>
            </a:lvl1pPr>
          </a:lstStyle>
          <a:p>
            <a:r>
              <a:rPr lang="en-US" dirty="0"/>
              <a:t>Click to edit Master title style</a:t>
            </a:r>
          </a:p>
        </p:txBody>
      </p:sp>
      <p:sp>
        <p:nvSpPr>
          <p:cNvPr id="5" name="Date Placeholder 4"/>
          <p:cNvSpPr>
            <a:spLocks noGrp="1"/>
          </p:cNvSpPr>
          <p:nvPr>
            <p:ph type="dt" sz="half" idx="10"/>
          </p:nvPr>
        </p:nvSpPr>
        <p:spPr/>
        <p:txBody>
          <a:bodyPr/>
          <a:lstStyle>
            <a:lvl1pPr>
              <a:defRPr>
                <a:solidFill>
                  <a:schemeClr val="bg1">
                    <a:lumMod val="75000"/>
                  </a:schemeClr>
                </a:solidFill>
              </a:defRPr>
            </a:lvl1pPr>
          </a:lstStyle>
          <a:p>
            <a:fld id="{521A7C89-EADD-4531-BAC9-4E0A273DF350}" type="datetime1">
              <a:rPr lang="en-US" smtClean="0"/>
              <a:t>10/5/2018</a:t>
            </a:fld>
            <a:endParaRPr lang="en-US" dirty="0"/>
          </a:p>
        </p:txBody>
      </p:sp>
      <p:sp>
        <p:nvSpPr>
          <p:cNvPr id="6" name="Footer Placeholder 5"/>
          <p:cNvSpPr>
            <a:spLocks noGrp="1"/>
          </p:cNvSpPr>
          <p:nvPr>
            <p:ph type="ftr" sz="quarter" idx="11"/>
          </p:nvPr>
        </p:nvSpPr>
        <p:spPr/>
        <p:txBody>
          <a:bodyPr/>
          <a:lstStyle>
            <a:lvl1pPr>
              <a:defRPr>
                <a:solidFill>
                  <a:schemeClr val="bg1">
                    <a:lumMod val="75000"/>
                  </a:schemeClr>
                </a:solidFill>
              </a:defRPr>
            </a:lvl1pPr>
          </a:lstStyle>
          <a:p>
            <a:r>
              <a:rPr lang="en-US" dirty="0"/>
              <a:t>School of Information Studies | Syracuse University</a:t>
            </a:r>
          </a:p>
        </p:txBody>
      </p:sp>
      <p:sp>
        <p:nvSpPr>
          <p:cNvPr id="7" name="Slide Number Placeholder 6"/>
          <p:cNvSpPr>
            <a:spLocks noGrp="1"/>
          </p:cNvSpPr>
          <p:nvPr>
            <p:ph type="sldNum" sz="quarter" idx="12"/>
          </p:nvPr>
        </p:nvSpPr>
        <p:spPr/>
        <p:txBody>
          <a:bodyPr/>
          <a:lstStyle>
            <a:lvl1pPr>
              <a:defRPr>
                <a:solidFill>
                  <a:schemeClr val="bg1">
                    <a:lumMod val="75000"/>
                  </a:schemeClr>
                </a:solidFill>
              </a:defRPr>
            </a:lvl1pPr>
          </a:lstStyle>
          <a:p>
            <a:fld id="{4FAB73BC-B049-4115-A692-8D63A059BFB8}" type="slidenum">
              <a:rPr lang="en-US" smtClean="0"/>
              <a:pPr/>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1" name="Content Placeholder 3">
            <a:extLst>
              <a:ext uri="{FF2B5EF4-FFF2-40B4-BE49-F238E27FC236}">
                <a16:creationId xmlns:a16="http://schemas.microsoft.com/office/drawing/2014/main" id="{222C4179-4002-4D11-B1D4-E9E4D851DDCF}"/>
              </a:ext>
            </a:extLst>
          </p:cNvPr>
          <p:cNvSpPr>
            <a:spLocks noGrp="1"/>
          </p:cNvSpPr>
          <p:nvPr>
            <p:ph sz="half" idx="13"/>
          </p:nvPr>
        </p:nvSpPr>
        <p:spPr>
          <a:xfrm>
            <a:off x="768096" y="2286000"/>
            <a:ext cx="3566160" cy="4023360"/>
          </a:xfrm>
        </p:spPr>
        <p:txBody>
          <a:bodyPr/>
          <a:lstStyle>
            <a:lvl1pPr>
              <a:defRPr>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a:extLst>
              <a:ext uri="{FF2B5EF4-FFF2-40B4-BE49-F238E27FC236}">
                <a16:creationId xmlns:a16="http://schemas.microsoft.com/office/drawing/2014/main" id="{62D22D38-BD75-464B-806A-6560D2ED7652}"/>
              </a:ext>
            </a:extLst>
          </p:cNvPr>
          <p:cNvSpPr>
            <a:spLocks noGrp="1"/>
          </p:cNvSpPr>
          <p:nvPr>
            <p:ph sz="half" idx="14"/>
          </p:nvPr>
        </p:nvSpPr>
        <p:spPr>
          <a:xfrm>
            <a:off x="4491990" y="2286000"/>
            <a:ext cx="3566160" cy="4023360"/>
          </a:xfrm>
        </p:spPr>
        <p:txBody>
          <a:bodyPr/>
          <a:lstStyle>
            <a:lvl1pPr>
              <a:defRPr>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3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lvl1pPr>
              <a:defRPr>
                <a:solidFill>
                  <a:srgbClr val="EE5612"/>
                </a:solidFill>
              </a:defRPr>
            </a:lvl1pPr>
          </a:lstStyle>
          <a:p>
            <a:r>
              <a:rPr lang="en-US" dirty="0"/>
              <a:t>Click to edit Master title style</a:t>
            </a:r>
          </a:p>
        </p:txBody>
      </p:sp>
      <p:sp>
        <p:nvSpPr>
          <p:cNvPr id="3" name="Text Placeholder 2"/>
          <p:cNvSpPr>
            <a:spLocks noGrp="1"/>
          </p:cNvSpPr>
          <p:nvPr>
            <p:ph type="body" idx="1"/>
          </p:nvPr>
        </p:nvSpPr>
        <p:spPr>
          <a:xfrm>
            <a:off x="768096" y="2179636"/>
            <a:ext cx="3566160" cy="822960"/>
          </a:xfrm>
        </p:spPr>
        <p:txBody>
          <a:bodyPr lIns="137160" rIns="137160" anchor="ctr">
            <a:noAutofit/>
          </a:bodyPr>
          <a:lstStyle>
            <a:lvl1pPr marL="0" indent="0">
              <a:spcBef>
                <a:spcPts val="0"/>
              </a:spcBef>
              <a:spcAft>
                <a:spcPts val="0"/>
              </a:spcAft>
              <a:buNone/>
              <a:defRPr sz="2000" b="0" cap="none" baseline="0">
                <a:solidFill>
                  <a:srgbClr val="002060"/>
                </a:solidFill>
                <a:latin typeface="Sherman Sans Book" charset="0"/>
                <a:ea typeface="Sherman Sans Book" charset="0"/>
                <a:cs typeface="Sherman Sans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493166" y="2179636"/>
            <a:ext cx="3566160" cy="822960"/>
          </a:xfrm>
        </p:spPr>
        <p:txBody>
          <a:bodyPr lIns="137160" rIns="137160" anchor="ctr">
            <a:noAutofit/>
          </a:bodyPr>
          <a:lstStyle>
            <a:lvl1pPr marL="0" indent="0">
              <a:spcBef>
                <a:spcPts val="0"/>
              </a:spcBef>
              <a:spcAft>
                <a:spcPts val="0"/>
              </a:spcAft>
              <a:buNone/>
              <a:defRPr lang="en-US" sz="2000" b="0" kern="1200" cap="none" baseline="0" dirty="0">
                <a:solidFill>
                  <a:srgbClr val="002060"/>
                </a:solidFill>
                <a:latin typeface="Sherman Sans Book" charset="0"/>
                <a:ea typeface="Sherman Sans Book" charset="0"/>
                <a:cs typeface="Sherman Sans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dirty="0"/>
              <a:t>Click to edit Master text styles</a:t>
            </a:r>
          </a:p>
        </p:txBody>
      </p:sp>
      <p:sp>
        <p:nvSpPr>
          <p:cNvPr id="7" name="Date Placeholder 6"/>
          <p:cNvSpPr>
            <a:spLocks noGrp="1"/>
          </p:cNvSpPr>
          <p:nvPr>
            <p:ph type="dt" sz="half" idx="10"/>
          </p:nvPr>
        </p:nvSpPr>
        <p:spPr/>
        <p:txBody>
          <a:bodyPr>
            <a:noAutofit/>
          </a:bodyPr>
          <a:lstStyle/>
          <a:p>
            <a:fld id="{00682357-D158-470D-AD20-0063E9FBD795}" type="datetime1">
              <a:rPr lang="en-US" smtClean="0"/>
              <a:t>10/5/2018</a:t>
            </a:fld>
            <a:endParaRPr lang="en-US" dirty="0"/>
          </a:p>
        </p:txBody>
      </p:sp>
      <p:sp>
        <p:nvSpPr>
          <p:cNvPr id="8" name="Footer Placeholder 7"/>
          <p:cNvSpPr>
            <a:spLocks noGrp="1"/>
          </p:cNvSpPr>
          <p:nvPr>
            <p:ph type="ftr" sz="quarter" idx="11"/>
          </p:nvPr>
        </p:nvSpPr>
        <p:spPr/>
        <p:txBody>
          <a:bodyPr>
            <a:noAutofit/>
          </a:bodyPr>
          <a:lstStyle/>
          <a:p>
            <a:r>
              <a:rPr lang="en-US" dirty="0"/>
              <a:t>School of Information Studies | Syracuse University</a:t>
            </a:r>
          </a:p>
        </p:txBody>
      </p:sp>
      <p:sp>
        <p:nvSpPr>
          <p:cNvPr id="9" name="Slide Number Placeholder 8"/>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11" name="Straight Connector 10"/>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4" name="Content Placeholder 3">
            <a:extLst>
              <a:ext uri="{FF2B5EF4-FFF2-40B4-BE49-F238E27FC236}">
                <a16:creationId xmlns:a16="http://schemas.microsoft.com/office/drawing/2014/main" id="{6546740A-66B7-466B-B493-20C2C39531E7}"/>
              </a:ext>
            </a:extLst>
          </p:cNvPr>
          <p:cNvSpPr>
            <a:spLocks noGrp="1"/>
          </p:cNvSpPr>
          <p:nvPr>
            <p:ph sz="half" idx="13"/>
          </p:nvPr>
        </p:nvSpPr>
        <p:spPr>
          <a:xfrm>
            <a:off x="768096" y="3093224"/>
            <a:ext cx="3566160" cy="3250944"/>
          </a:xfrm>
        </p:spPr>
        <p:txBody>
          <a:bodyPr>
            <a:noAutofit/>
          </a:bodyPr>
          <a:lstStyle>
            <a:lvl1pPr>
              <a:defRPr sz="2000">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148932D7-AE8B-47A9-8A12-4D954BCB11E0}"/>
              </a:ext>
            </a:extLst>
          </p:cNvPr>
          <p:cNvSpPr>
            <a:spLocks noGrp="1"/>
          </p:cNvSpPr>
          <p:nvPr>
            <p:ph sz="half" idx="14" hasCustomPrompt="1"/>
          </p:nvPr>
        </p:nvSpPr>
        <p:spPr>
          <a:xfrm>
            <a:off x="4493166" y="3093224"/>
            <a:ext cx="3566160" cy="3250944"/>
          </a:xfrm>
        </p:spPr>
        <p:txBody>
          <a:bodyPr>
            <a:noAutofit/>
          </a:bodyPr>
          <a:lstStyle>
            <a:lvl1pPr>
              <a:defRPr sz="2000">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2331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E5612"/>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85485D31-BBD7-40AE-9312-CE893F084601}" type="datetime1">
              <a:rPr lang="en-US" smtClean="0"/>
              <a:t>10/5/2018</a:t>
            </a:fld>
            <a:endParaRPr lang="en-US" dirty="0"/>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cxnSp>
        <p:nvCxnSpPr>
          <p:cNvPr id="6" name="Straight Connector 5"/>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548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100000"/>
              </a:lnSpc>
              <a:defRPr sz="3800">
                <a:solidFill>
                  <a:srgbClr val="EE5612"/>
                </a:solidFill>
              </a:defRPr>
            </a:lvl1pPr>
          </a:lstStyle>
          <a:p>
            <a:r>
              <a:rPr lang="en-US" dirty="0"/>
              <a:t>Click to edit Master title style</a:t>
            </a:r>
          </a:p>
        </p:txBody>
      </p:sp>
      <p:sp>
        <p:nvSpPr>
          <p:cNvPr id="4" name="Text Placeholder 3"/>
          <p:cNvSpPr>
            <a:spLocks noGrp="1"/>
          </p:cNvSpPr>
          <p:nvPr>
            <p:ph type="body" sz="half" idx="2"/>
          </p:nvPr>
        </p:nvSpPr>
        <p:spPr>
          <a:xfrm>
            <a:off x="768096" y="2257506"/>
            <a:ext cx="3291840" cy="3762294"/>
          </a:xfrm>
        </p:spPr>
        <p:txBody>
          <a:bodyPr lIns="91440" rIns="91440">
            <a:noAutofit/>
          </a:bodyPr>
          <a:lstStyle>
            <a:lvl1pPr marL="0" indent="0">
              <a:lnSpc>
                <a:spcPct val="100000"/>
              </a:lnSpc>
              <a:spcBef>
                <a:spcPts val="600"/>
              </a:spcBef>
              <a:buNone/>
              <a:defRPr sz="16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noAutofit/>
          </a:bodyPr>
          <a:lstStyle/>
          <a:p>
            <a:fld id="{6ACE935D-E818-44FA-A758-DE0FC8E1B300}" type="datetime1">
              <a:rPr lang="en-US" smtClean="0"/>
              <a:t>10/5/2018</a:t>
            </a:fld>
            <a:endParaRPr lang="en-US" dirty="0"/>
          </a:p>
        </p:txBody>
      </p:sp>
      <p:sp>
        <p:nvSpPr>
          <p:cNvPr id="6" name="Footer Placeholder 5"/>
          <p:cNvSpPr>
            <a:spLocks noGrp="1"/>
          </p:cNvSpPr>
          <p:nvPr>
            <p:ph type="ftr" sz="quarter" idx="11"/>
          </p:nvPr>
        </p:nvSpPr>
        <p:spPr/>
        <p:txBody>
          <a:bodyPr>
            <a:noAutofit/>
          </a:bodyPr>
          <a:lstStyle/>
          <a:p>
            <a:r>
              <a:rPr lang="en-US" dirty="0"/>
              <a:t>School of Information Studies | Syracuse University</a:t>
            </a:r>
          </a:p>
        </p:txBody>
      </p:sp>
      <p:sp>
        <p:nvSpPr>
          <p:cNvPr id="7" name="Slide Number Placeholder 6"/>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48A7723-D950-4ECA-9621-873197A4C648}"/>
              </a:ext>
            </a:extLst>
          </p:cNvPr>
          <p:cNvSpPr>
            <a:spLocks noGrp="1"/>
          </p:cNvSpPr>
          <p:nvPr>
            <p:ph idx="13"/>
          </p:nvPr>
        </p:nvSpPr>
        <p:spPr>
          <a:xfrm>
            <a:off x="4288694" y="822960"/>
            <a:ext cx="4261539" cy="5196840"/>
          </a:xfrm>
        </p:spPr>
        <p:txBody>
          <a:bodyPr>
            <a:noAutofit/>
          </a:bodyPr>
          <a:lstStyle>
            <a:lvl1pPr>
              <a:lnSpc>
                <a:spcPct val="100000"/>
              </a:lnSpc>
              <a:defRPr sz="2400">
                <a:solidFill>
                  <a:schemeClr val="tx1">
                    <a:lumMod val="65000"/>
                    <a:lumOff val="35000"/>
                  </a:schemeClr>
                </a:solidFill>
              </a:defRPr>
            </a:lvl1pPr>
            <a:lvl2pPr marL="265176" indent="-137160">
              <a:lnSpc>
                <a:spcPct val="100000"/>
              </a:lnSpc>
              <a:tabLst/>
              <a:defRPr sz="2000">
                <a:solidFill>
                  <a:schemeClr val="tx1">
                    <a:lumMod val="65000"/>
                    <a:lumOff val="35000"/>
                  </a:schemeClr>
                </a:solidFill>
              </a:defRPr>
            </a:lvl2pPr>
            <a:lvl3pPr marL="448056" indent="-137160">
              <a:lnSpc>
                <a:spcPct val="100000"/>
              </a:lnSpc>
              <a:tabLst/>
              <a:defRPr sz="1600">
                <a:solidFill>
                  <a:schemeClr val="tx1">
                    <a:lumMod val="65000"/>
                    <a:lumOff val="35000"/>
                  </a:schemeClr>
                </a:solidFill>
              </a:defRPr>
            </a:lvl3pPr>
            <a:lvl4pPr marL="594360" indent="-137160">
              <a:lnSpc>
                <a:spcPct val="100000"/>
              </a:lnSpc>
              <a:tabLst/>
              <a:defRPr sz="1600">
                <a:solidFill>
                  <a:schemeClr val="tx1">
                    <a:lumMod val="65000"/>
                    <a:lumOff val="35000"/>
                  </a:schemeClr>
                </a:solidFill>
              </a:defRPr>
            </a:lvl4pPr>
            <a:lvl5pPr marL="777240" indent="-137160">
              <a:lnSpc>
                <a:spcPct val="100000"/>
              </a:lnSpc>
              <a:tabLst/>
              <a:defRPr sz="16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96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Title 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485D31-BBD7-40AE-9312-CE893F084601}" type="datetime1">
              <a:rPr lang="en-US" smtClean="0"/>
              <a:t>10/5/2018</a:t>
            </a:fld>
            <a:endParaRPr lang="en-US" dirty="0"/>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spTree>
    <p:extLst>
      <p:ext uri="{BB962C8B-B14F-4D97-AF65-F5344CB8AC3E}">
        <p14:creationId xmlns:p14="http://schemas.microsoft.com/office/powerpoint/2010/main" val="110499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Question Placeholder">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solidFill>
                  <a:schemeClr val="bg1">
                    <a:lumMod val="75000"/>
                  </a:schemeClr>
                </a:solidFill>
              </a:defRPr>
            </a:lvl1pPr>
          </a:lstStyle>
          <a:p>
            <a:fld id="{521A7C89-EADD-4531-BAC9-4E0A273DF350}" type="datetime1">
              <a:rPr lang="en-US" smtClean="0"/>
              <a:t>10/5/2018</a:t>
            </a:fld>
            <a:endParaRPr lang="en-US" dirty="0"/>
          </a:p>
        </p:txBody>
      </p:sp>
      <p:sp>
        <p:nvSpPr>
          <p:cNvPr id="6" name="Footer Placeholder 5"/>
          <p:cNvSpPr>
            <a:spLocks noGrp="1"/>
          </p:cNvSpPr>
          <p:nvPr>
            <p:ph type="ftr" sz="quarter" idx="11"/>
          </p:nvPr>
        </p:nvSpPr>
        <p:spPr/>
        <p:txBody>
          <a:bodyPr/>
          <a:lstStyle>
            <a:lvl1pPr>
              <a:defRPr>
                <a:solidFill>
                  <a:schemeClr val="bg1">
                    <a:lumMod val="75000"/>
                  </a:schemeClr>
                </a:solidFill>
              </a:defRPr>
            </a:lvl1pPr>
          </a:lstStyle>
          <a:p>
            <a:r>
              <a:rPr lang="en-US" dirty="0"/>
              <a:t>School of Information Studies | Syracuse University</a:t>
            </a:r>
          </a:p>
        </p:txBody>
      </p:sp>
      <p:sp>
        <p:nvSpPr>
          <p:cNvPr id="7" name="Slide Number Placeholder 6"/>
          <p:cNvSpPr>
            <a:spLocks noGrp="1"/>
          </p:cNvSpPr>
          <p:nvPr>
            <p:ph type="sldNum" sz="quarter" idx="12"/>
          </p:nvPr>
        </p:nvSpPr>
        <p:spPr/>
        <p:txBody>
          <a:bodyPr/>
          <a:lstStyle>
            <a:lvl1pPr>
              <a:defRPr>
                <a:solidFill>
                  <a:schemeClr val="bg1">
                    <a:lumMod val="75000"/>
                  </a:schemeClr>
                </a:solidFill>
              </a:defRPr>
            </a:lvl1pPr>
          </a:lstStyle>
          <a:p>
            <a:fld id="{4FAB73BC-B049-4115-A692-8D63A059BFB8}"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3917852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Autofit/>
          </a:bodyPr>
          <a:lstStyle/>
          <a:p>
            <a:r>
              <a:rPr lang="en-US" dirty="0"/>
              <a:t>Click to Edit Master Title</a:t>
            </a:r>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8098" y="6470704"/>
            <a:ext cx="839788" cy="257263"/>
          </a:xfrm>
          <a:prstGeom prst="rect">
            <a:avLst/>
          </a:prstGeom>
        </p:spPr>
        <p:txBody>
          <a:bodyPr vert="horz" lIns="91440" tIns="45720" rIns="91440" bIns="45720" rtlCol="0" anchor="ctr">
            <a:noAutofit/>
          </a:bodyPr>
          <a:lstStyle>
            <a:lvl1pPr algn="l">
              <a:defRPr sz="800">
                <a:solidFill>
                  <a:schemeClr val="bg1">
                    <a:lumMod val="75000"/>
                  </a:schemeClr>
                </a:solidFill>
                <a:latin typeface="Sherman Sans Book" charset="0"/>
                <a:ea typeface="Sherman Sans Book" charset="0"/>
                <a:cs typeface="Sherman Sans Book" charset="0"/>
              </a:defRPr>
            </a:lvl1pPr>
          </a:lstStyle>
          <a:p>
            <a:fld id="{B434B538-B6B1-4227-B73C-618CAEFD6AFC}" type="datetime1">
              <a:rPr lang="en-US" smtClean="0"/>
              <a:pPr/>
              <a:t>10/5/2018</a:t>
            </a:fld>
            <a:endParaRPr lang="en-US" dirty="0"/>
          </a:p>
        </p:txBody>
      </p:sp>
      <p:sp>
        <p:nvSpPr>
          <p:cNvPr id="5" name="Footer Placeholder 4"/>
          <p:cNvSpPr>
            <a:spLocks noGrp="1"/>
          </p:cNvSpPr>
          <p:nvPr>
            <p:ph type="ftr" sz="quarter" idx="3"/>
          </p:nvPr>
        </p:nvSpPr>
        <p:spPr>
          <a:xfrm>
            <a:off x="1729489" y="6470704"/>
            <a:ext cx="4318283" cy="270772"/>
          </a:xfrm>
          <a:prstGeom prst="rect">
            <a:avLst/>
          </a:prstGeom>
        </p:spPr>
        <p:txBody>
          <a:bodyPr vert="horz" lIns="91440" tIns="45720" rIns="91440" bIns="45720" rtlCol="0" anchor="ctr">
            <a:noAutofit/>
          </a:bodyPr>
          <a:lstStyle>
            <a:lvl1pPr algn="r">
              <a:defRPr sz="800" cap="all" baseline="0">
                <a:solidFill>
                  <a:schemeClr val="bg1">
                    <a:lumMod val="75000"/>
                  </a:schemeClr>
                </a:solidFill>
                <a:latin typeface="Sherman Sans Book" charset="0"/>
                <a:ea typeface="Sherman Sans Book" charset="0"/>
                <a:cs typeface="Sherman Sans Book" charset="0"/>
              </a:defRPr>
            </a:lvl1pPr>
          </a:lstStyle>
          <a:p>
            <a:r>
              <a:rPr lang="en-US" dirty="0"/>
              <a:t>School of Information Studies | Syracuse University</a:t>
            </a:r>
          </a:p>
        </p:txBody>
      </p:sp>
      <p:sp>
        <p:nvSpPr>
          <p:cNvPr id="6" name="Slide Number Placeholder 5"/>
          <p:cNvSpPr>
            <a:spLocks noGrp="1"/>
          </p:cNvSpPr>
          <p:nvPr>
            <p:ph type="sldNum" sz="quarter" idx="4"/>
          </p:nvPr>
        </p:nvSpPr>
        <p:spPr>
          <a:xfrm>
            <a:off x="6169375" y="6470704"/>
            <a:ext cx="833309" cy="274320"/>
          </a:xfrm>
          <a:prstGeom prst="rect">
            <a:avLst/>
          </a:prstGeom>
        </p:spPr>
        <p:txBody>
          <a:bodyPr vert="horz" lIns="91440" tIns="45720" rIns="91440" bIns="45720" rtlCol="0" anchor="ctr">
            <a:noAutofit/>
          </a:bodyPr>
          <a:lstStyle>
            <a:lvl1pPr algn="l">
              <a:defRPr sz="800">
                <a:solidFill>
                  <a:schemeClr val="bg1">
                    <a:lumMod val="75000"/>
                  </a:schemeClr>
                </a:solidFill>
                <a:latin typeface="Sherman Sans Book" charset="0"/>
                <a:ea typeface="Sherman Sans Book" charset="0"/>
                <a:cs typeface="Sherman Sans Book" charset="0"/>
              </a:defRPr>
            </a:lvl1pPr>
          </a:lstStyle>
          <a:p>
            <a:fld id="{4FAB73BC-B049-4115-A692-8D63A059BFB8}" type="slidenum">
              <a:rPr lang="en-US" smtClean="0"/>
              <a:pPr/>
              <a:t>‹#›</a:t>
            </a:fld>
            <a:endParaRPr lang="en-US" dirty="0"/>
          </a:p>
        </p:txBody>
      </p:sp>
      <p:pic>
        <p:nvPicPr>
          <p:cNvPr id="10" name="Picture 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054339" y="6454929"/>
            <a:ext cx="1989245" cy="302418"/>
          </a:xfrm>
          <a:prstGeom prst="rect">
            <a:avLst/>
          </a:prstGeom>
        </p:spPr>
      </p:pic>
    </p:spTree>
    <p:extLst>
      <p:ext uri="{BB962C8B-B14F-4D97-AF65-F5344CB8AC3E}">
        <p14:creationId xmlns:p14="http://schemas.microsoft.com/office/powerpoint/2010/main" val="1586516391"/>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6" r:id="rId7"/>
    <p:sldLayoutId id="2147483728" r:id="rId8"/>
  </p:sldLayoutIdLst>
  <p:hf hdr="0" dt="0"/>
  <p:txStyles>
    <p:titleStyle>
      <a:lvl1pPr algn="l" defTabSz="914400" rtl="0" eaLnBrk="1" latinLnBrk="0" hangingPunct="1">
        <a:lnSpc>
          <a:spcPct val="100000"/>
        </a:lnSpc>
        <a:spcBef>
          <a:spcPct val="0"/>
        </a:spcBef>
        <a:buNone/>
        <a:defRPr sz="4200" kern="1200" cap="none" spc="100" baseline="0">
          <a:solidFill>
            <a:srgbClr val="EE5612"/>
          </a:solidFill>
          <a:latin typeface="Sherman Serif Book" charset="0"/>
          <a:ea typeface="Sherman Serif Book" charset="0"/>
          <a:cs typeface="Sherman Serif Book" charset="0"/>
        </a:defRPr>
      </a:lvl1pPr>
    </p:titleStyle>
    <p:bodyStyle>
      <a:lvl1pPr marL="91440" indent="-91440" algn="l" defTabSz="914400" rtl="0" eaLnBrk="1" latinLnBrk="0" hangingPunct="1">
        <a:lnSpc>
          <a:spcPct val="100000"/>
        </a:lnSpc>
        <a:spcBef>
          <a:spcPts val="600"/>
        </a:spcBef>
        <a:spcAft>
          <a:spcPts val="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265176" indent="-137160" algn="l" defTabSz="914400" rtl="0" eaLnBrk="1" latinLnBrk="0" hangingPunct="1">
        <a:lnSpc>
          <a:spcPct val="100000"/>
        </a:lnSpc>
        <a:spcBef>
          <a:spcPts val="600"/>
        </a:spcBef>
        <a:spcAft>
          <a:spcPts val="0"/>
        </a:spcAft>
        <a:buClr>
          <a:srgbClr val="002060"/>
        </a:buClr>
        <a:buFont typeface="Wingdings 3" pitchFamily="18" charset="2"/>
        <a:buChar char=""/>
        <a:defRPr sz="1800" kern="1200">
          <a:solidFill>
            <a:schemeClr val="tx1">
              <a:lumMod val="65000"/>
              <a:lumOff val="35000"/>
            </a:schemeClr>
          </a:solidFill>
          <a:latin typeface="Sherman Sans Book" charset="0"/>
          <a:ea typeface="Sherman Sans Book" charset="0"/>
          <a:cs typeface="Sherman Sans Book" charset="0"/>
        </a:defRPr>
      </a:lvl2pPr>
      <a:lvl3pPr marL="448056"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3pPr>
      <a:lvl4pPr marL="594360"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4pPr>
      <a:lvl5pPr marL="777240"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1.sv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 Id="rId5" Type="http://schemas.openxmlformats.org/officeDocument/2006/relationships/image" Target="../media/image10.pn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NoSQL: Apache Kafka</a:t>
            </a:r>
          </a:p>
        </p:txBody>
      </p:sp>
      <p:pic>
        <p:nvPicPr>
          <p:cNvPr id="5" name="Picture Placeholder 4"/>
          <p:cNvPicPr>
            <a:picLocks noGrp="1" noChangeAspect="1"/>
          </p:cNvPicPr>
          <p:nvPr>
            <p:ph type="pic" idx="13"/>
          </p:nvPr>
        </p:nvPicPr>
        <p:blipFill>
          <a:blip r:embed="rId3">
            <a:extLst>
              <a:ext uri="{28A0092B-C50C-407E-A947-70E740481C1C}">
                <a14:useLocalDpi xmlns:a14="http://schemas.microsoft.com/office/drawing/2010/main" val="0"/>
              </a:ext>
            </a:extLst>
          </a:blip>
          <a:srcRect t="12428" b="12428"/>
          <a:stretch>
            <a:fillRect/>
          </a:stretch>
        </p:blipFill>
        <p:spPr/>
      </p:pic>
    </p:spTree>
    <p:extLst>
      <p:ext uri="{BB962C8B-B14F-4D97-AF65-F5344CB8AC3E}">
        <p14:creationId xmlns:p14="http://schemas.microsoft.com/office/powerpoint/2010/main" val="2464576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B7CA1-97A7-4259-9BCE-E88895988F2D}"/>
              </a:ext>
            </a:extLst>
          </p:cNvPr>
          <p:cNvSpPr>
            <a:spLocks noGrp="1"/>
          </p:cNvSpPr>
          <p:nvPr>
            <p:ph type="title"/>
          </p:nvPr>
        </p:nvSpPr>
        <p:spPr/>
        <p:txBody>
          <a:bodyPr/>
          <a:lstStyle/>
          <a:p>
            <a:r>
              <a:rPr lang="en-US" dirty="0"/>
              <a:t>Kafka 101</a:t>
            </a:r>
          </a:p>
        </p:txBody>
      </p:sp>
      <p:sp>
        <p:nvSpPr>
          <p:cNvPr id="3" name="Content Placeholder 2">
            <a:extLst>
              <a:ext uri="{FF2B5EF4-FFF2-40B4-BE49-F238E27FC236}">
                <a16:creationId xmlns:a16="http://schemas.microsoft.com/office/drawing/2014/main" id="{92C8DA0C-032E-4558-911B-81174F6E115B}"/>
              </a:ext>
            </a:extLst>
          </p:cNvPr>
          <p:cNvSpPr>
            <a:spLocks noGrp="1"/>
          </p:cNvSpPr>
          <p:nvPr>
            <p:ph idx="4294967295"/>
          </p:nvPr>
        </p:nvSpPr>
        <p:spPr>
          <a:xfrm>
            <a:off x="768096" y="2286000"/>
            <a:ext cx="7290055" cy="4023360"/>
          </a:xfrm>
        </p:spPr>
        <p:txBody>
          <a:bodyPr/>
          <a:lstStyle/>
          <a:p>
            <a:r>
              <a:rPr lang="en-US" dirty="0"/>
              <a:t>A distributed commit-log architecture</a:t>
            </a:r>
          </a:p>
          <a:p>
            <a:pPr lvl="1"/>
            <a:r>
              <a:rPr lang="en-US" dirty="0"/>
              <a:t>Time-ordered</a:t>
            </a:r>
          </a:p>
          <a:p>
            <a:pPr lvl="1"/>
            <a:r>
              <a:rPr lang="en-US" dirty="0"/>
              <a:t>Append only</a:t>
            </a:r>
          </a:p>
          <a:p>
            <a:r>
              <a:rPr lang="en-US" dirty="0"/>
              <a:t>Elastically scales out horizontally</a:t>
            </a:r>
          </a:p>
          <a:p>
            <a:r>
              <a:rPr lang="en-US" dirty="0"/>
              <a:t>Highly fault-tolerant</a:t>
            </a:r>
          </a:p>
          <a:p>
            <a:r>
              <a:rPr lang="en-US" dirty="0"/>
              <a:t>Data organized by topic—a subject area like “orders” or </a:t>
            </a:r>
            <a:br>
              <a:rPr lang="en-US" dirty="0"/>
            </a:br>
            <a:r>
              <a:rPr lang="en-US" dirty="0"/>
              <a:t>“shipping notifications”</a:t>
            </a:r>
          </a:p>
          <a:p>
            <a:r>
              <a:rPr lang="en-US" dirty="0"/>
              <a:t>Data In is time-ordered, append only immutable</a:t>
            </a:r>
          </a:p>
          <a:p>
            <a:r>
              <a:rPr lang="en-US" dirty="0"/>
              <a:t>Data Out is processed exactly once by each consumer</a:t>
            </a:r>
          </a:p>
        </p:txBody>
      </p:sp>
      <p:sp>
        <p:nvSpPr>
          <p:cNvPr id="4" name="Footer Placeholder 3">
            <a:extLst>
              <a:ext uri="{FF2B5EF4-FFF2-40B4-BE49-F238E27FC236}">
                <a16:creationId xmlns:a16="http://schemas.microsoft.com/office/drawing/2014/main" id="{0B4CA6B3-5F72-44AB-A03C-DDBDD95AF8B9}"/>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88ECEDC7-A10E-45A4-A2C7-421448EDC4AB}"/>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Tree>
    <p:extLst>
      <p:ext uri="{BB962C8B-B14F-4D97-AF65-F5344CB8AC3E}">
        <p14:creationId xmlns:p14="http://schemas.microsoft.com/office/powerpoint/2010/main" val="33002396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BCD9D-C7C6-4D8A-A146-76CB723C60A7}"/>
              </a:ext>
            </a:extLst>
          </p:cNvPr>
          <p:cNvSpPr>
            <a:spLocks noGrp="1"/>
          </p:cNvSpPr>
          <p:nvPr>
            <p:ph type="title"/>
          </p:nvPr>
        </p:nvSpPr>
        <p:spPr/>
        <p:txBody>
          <a:bodyPr/>
          <a:lstStyle/>
          <a:p>
            <a:r>
              <a:rPr lang="en-US"/>
              <a:t>Kafka Core Features</a:t>
            </a:r>
            <a:endParaRPr lang="en-IN" dirty="0"/>
          </a:p>
        </p:txBody>
      </p:sp>
      <p:sp>
        <p:nvSpPr>
          <p:cNvPr id="4" name="Footer Placeholder 3">
            <a:extLst>
              <a:ext uri="{FF2B5EF4-FFF2-40B4-BE49-F238E27FC236}">
                <a16:creationId xmlns:a16="http://schemas.microsoft.com/office/drawing/2014/main" id="{A33EBD98-D746-42F9-BA18-F9312A20549B}"/>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E7EDD995-AEF2-4FA1-8ED3-D53190835CCE}"/>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
        <p:nvSpPr>
          <p:cNvPr id="3" name="Content Placeholder 2">
            <a:extLst>
              <a:ext uri="{FF2B5EF4-FFF2-40B4-BE49-F238E27FC236}">
                <a16:creationId xmlns:a16="http://schemas.microsoft.com/office/drawing/2014/main" id="{90D99E56-3A9E-4250-ABDF-84576A81DBE6}"/>
              </a:ext>
            </a:extLst>
          </p:cNvPr>
          <p:cNvSpPr>
            <a:spLocks noGrp="1"/>
          </p:cNvSpPr>
          <p:nvPr>
            <p:ph idx="1"/>
          </p:nvPr>
        </p:nvSpPr>
        <p:spPr>
          <a:xfrm>
            <a:off x="768096" y="2286000"/>
            <a:ext cx="3642471" cy="4023360"/>
          </a:xfrm>
        </p:spPr>
        <p:txBody>
          <a:bodyPr/>
          <a:lstStyle/>
          <a:p>
            <a:pPr marL="457200" indent="-457200">
              <a:buFont typeface="+mj-lt"/>
              <a:buAutoNum type="arabicPeriod"/>
            </a:pPr>
            <a:r>
              <a:rPr lang="en-US"/>
              <a:t>Producers: push messages</a:t>
            </a:r>
          </a:p>
          <a:p>
            <a:pPr marL="457200" indent="-457200">
              <a:buFont typeface="+mj-lt"/>
              <a:buAutoNum type="arabicPeriod"/>
            </a:pPr>
            <a:r>
              <a:rPr lang="en-US"/>
              <a:t>Consumers: pull messages</a:t>
            </a:r>
          </a:p>
          <a:p>
            <a:pPr marL="457200" indent="-457200">
              <a:buFont typeface="+mj-lt"/>
              <a:buAutoNum type="arabicPeriod"/>
            </a:pPr>
            <a:r>
              <a:rPr lang="en-US"/>
              <a:t>Stream processors: pull, manipulate, then push</a:t>
            </a:r>
          </a:p>
          <a:p>
            <a:pPr marL="457200" indent="-457200">
              <a:buFont typeface="+mj-lt"/>
              <a:buAutoNum type="arabicPeriod"/>
            </a:pPr>
            <a:r>
              <a:rPr lang="en-US"/>
              <a:t>Connectors: producer or consumer built for an </a:t>
            </a:r>
            <a:br>
              <a:rPr lang="en-US"/>
            </a:br>
            <a:r>
              <a:rPr lang="en-US"/>
              <a:t>external system</a:t>
            </a:r>
            <a:endParaRPr lang="en-US" dirty="0"/>
          </a:p>
        </p:txBody>
      </p:sp>
      <p:grpSp>
        <p:nvGrpSpPr>
          <p:cNvPr id="41" name="Group 40"/>
          <p:cNvGrpSpPr/>
          <p:nvPr/>
        </p:nvGrpSpPr>
        <p:grpSpPr>
          <a:xfrm>
            <a:off x="4610082" y="2400321"/>
            <a:ext cx="4026827" cy="3146348"/>
            <a:chOff x="4383749" y="2400321"/>
            <a:chExt cx="4026827" cy="3146348"/>
          </a:xfrm>
        </p:grpSpPr>
        <p:grpSp>
          <p:nvGrpSpPr>
            <p:cNvPr id="42" name="Group 41"/>
            <p:cNvGrpSpPr/>
            <p:nvPr/>
          </p:nvGrpSpPr>
          <p:grpSpPr>
            <a:xfrm>
              <a:off x="5176838" y="3009900"/>
              <a:ext cx="2247901" cy="1820417"/>
              <a:chOff x="5176838" y="3009900"/>
              <a:chExt cx="2247901" cy="1820417"/>
            </a:xfrm>
          </p:grpSpPr>
          <p:cxnSp>
            <p:nvCxnSpPr>
              <p:cNvPr id="62" name="Straight Arrow Connector 61"/>
              <p:cNvCxnSpPr/>
              <p:nvPr/>
            </p:nvCxnSpPr>
            <p:spPr>
              <a:xfrm flipH="1">
                <a:off x="5389206" y="4090988"/>
                <a:ext cx="625832" cy="22360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374728" y="3067050"/>
                <a:ext cx="0" cy="58102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5795963" y="3009900"/>
                <a:ext cx="407315" cy="6381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6574244" y="3052763"/>
                <a:ext cx="369481" cy="595312"/>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6374728" y="4224338"/>
                <a:ext cx="0" cy="60597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5848350" y="4224338"/>
                <a:ext cx="354928" cy="600075"/>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6564719" y="4224338"/>
                <a:ext cx="364719" cy="604837"/>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5176838" y="3509963"/>
                <a:ext cx="716911" cy="27542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H="1">
                <a:off x="6858000" y="3533775"/>
                <a:ext cx="566739" cy="233954"/>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flipV="1">
                <a:off x="6853844" y="4158048"/>
                <a:ext cx="570895" cy="218690"/>
              </a:xfrm>
              <a:prstGeom prst="straightConnector1">
                <a:avLst/>
              </a:prstGeom>
              <a:ln w="158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43" name="TextBox 42"/>
            <p:cNvSpPr txBox="1"/>
            <p:nvPr/>
          </p:nvSpPr>
          <p:spPr>
            <a:xfrm>
              <a:off x="5747208" y="2400321"/>
              <a:ext cx="1255038" cy="295463"/>
            </a:xfrm>
            <a:prstGeom prst="rect">
              <a:avLst/>
            </a:prstGeom>
            <a:noFill/>
          </p:spPr>
          <p:txBody>
            <a:bodyPr wrap="square" rtlCol="0" anchor="ctr">
              <a:noAutofit/>
            </a:bodyPr>
            <a:lstStyle/>
            <a:p>
              <a:pPr algn="ctr">
                <a:spcBef>
                  <a:spcPts val="600"/>
                </a:spcBef>
              </a:pPr>
              <a:r>
                <a:rPr lang="en-US" dirty="0">
                  <a:solidFill>
                    <a:schemeClr val="tx1">
                      <a:lumMod val="65000"/>
                      <a:lumOff val="35000"/>
                    </a:schemeClr>
                  </a:solidFill>
                  <a:latin typeface="Sherman Sans Book"/>
                </a:rPr>
                <a:t>Producers</a:t>
              </a:r>
            </a:p>
          </p:txBody>
        </p:sp>
        <p:sp>
          <p:nvSpPr>
            <p:cNvPr id="44" name="TextBox 43"/>
            <p:cNvSpPr txBox="1"/>
            <p:nvPr/>
          </p:nvSpPr>
          <p:spPr>
            <a:xfrm>
              <a:off x="7014034" y="3719520"/>
              <a:ext cx="1396542" cy="472313"/>
            </a:xfrm>
            <a:prstGeom prst="rect">
              <a:avLst/>
            </a:prstGeom>
            <a:noFill/>
          </p:spPr>
          <p:txBody>
            <a:bodyPr wrap="square" rtlCol="0" anchor="ctr">
              <a:noAutofit/>
            </a:bodyPr>
            <a:lstStyle/>
            <a:p>
              <a:pPr algn="ctr">
                <a:spcBef>
                  <a:spcPts val="600"/>
                </a:spcBef>
              </a:pPr>
              <a:r>
                <a:rPr lang="en-US" dirty="0">
                  <a:solidFill>
                    <a:schemeClr val="tx1">
                      <a:lumMod val="65000"/>
                      <a:lumOff val="35000"/>
                    </a:schemeClr>
                  </a:solidFill>
                  <a:latin typeface="Sherman Sans Book"/>
                </a:rPr>
                <a:t>Stream</a:t>
              </a:r>
              <a:br>
                <a:rPr lang="en-US" dirty="0">
                  <a:solidFill>
                    <a:schemeClr val="tx1">
                      <a:lumMod val="65000"/>
                      <a:lumOff val="35000"/>
                    </a:schemeClr>
                  </a:solidFill>
                  <a:latin typeface="Sherman Sans Book"/>
                </a:rPr>
              </a:br>
              <a:r>
                <a:rPr lang="en-US" dirty="0">
                  <a:solidFill>
                    <a:schemeClr val="tx1">
                      <a:lumMod val="65000"/>
                      <a:lumOff val="35000"/>
                    </a:schemeClr>
                  </a:solidFill>
                  <a:latin typeface="Sherman Sans Book"/>
                </a:rPr>
                <a:t>Processors</a:t>
              </a:r>
            </a:p>
          </p:txBody>
        </p:sp>
        <p:sp>
          <p:nvSpPr>
            <p:cNvPr id="45" name="TextBox 44"/>
            <p:cNvSpPr txBox="1"/>
            <p:nvPr/>
          </p:nvSpPr>
          <p:spPr>
            <a:xfrm>
              <a:off x="4383749" y="3719520"/>
              <a:ext cx="1396542" cy="472313"/>
            </a:xfrm>
            <a:prstGeom prst="rect">
              <a:avLst/>
            </a:prstGeom>
            <a:noFill/>
          </p:spPr>
          <p:txBody>
            <a:bodyPr wrap="square" rtlCol="0" anchor="ctr">
              <a:noAutofit/>
            </a:bodyPr>
            <a:lstStyle/>
            <a:p>
              <a:pPr algn="ctr">
                <a:spcBef>
                  <a:spcPts val="600"/>
                </a:spcBef>
              </a:pPr>
              <a:r>
                <a:rPr lang="en-US" dirty="0">
                  <a:solidFill>
                    <a:schemeClr val="tx1">
                      <a:lumMod val="65000"/>
                      <a:lumOff val="35000"/>
                    </a:schemeClr>
                  </a:solidFill>
                  <a:latin typeface="Sherman Sans Book"/>
                </a:rPr>
                <a:t>Connectors</a:t>
              </a:r>
            </a:p>
          </p:txBody>
        </p:sp>
        <p:sp>
          <p:nvSpPr>
            <p:cNvPr id="46" name="TextBox 45"/>
            <p:cNvSpPr txBox="1"/>
            <p:nvPr/>
          </p:nvSpPr>
          <p:spPr>
            <a:xfrm>
              <a:off x="5686266" y="5251206"/>
              <a:ext cx="1376923" cy="295463"/>
            </a:xfrm>
            <a:prstGeom prst="rect">
              <a:avLst/>
            </a:prstGeom>
            <a:noFill/>
          </p:spPr>
          <p:txBody>
            <a:bodyPr wrap="square" rtlCol="0" anchor="ctr">
              <a:noAutofit/>
            </a:bodyPr>
            <a:lstStyle/>
            <a:p>
              <a:pPr algn="ctr">
                <a:spcBef>
                  <a:spcPts val="600"/>
                </a:spcBef>
              </a:pPr>
              <a:r>
                <a:rPr lang="en-US" dirty="0">
                  <a:solidFill>
                    <a:schemeClr val="tx1">
                      <a:lumMod val="65000"/>
                      <a:lumOff val="35000"/>
                    </a:schemeClr>
                  </a:solidFill>
                  <a:latin typeface="Sherman Sans Book"/>
                </a:rPr>
                <a:t>Consumers</a:t>
              </a:r>
            </a:p>
          </p:txBody>
        </p:sp>
        <p:grpSp>
          <p:nvGrpSpPr>
            <p:cNvPr id="47" name="Group 46"/>
            <p:cNvGrpSpPr/>
            <p:nvPr/>
          </p:nvGrpSpPr>
          <p:grpSpPr>
            <a:xfrm>
              <a:off x="5490949" y="2722550"/>
              <a:ext cx="1836350" cy="359864"/>
              <a:chOff x="5490949" y="2722550"/>
              <a:chExt cx="1836350" cy="359864"/>
            </a:xfrm>
          </p:grpSpPr>
          <p:sp>
            <p:nvSpPr>
              <p:cNvPr id="59" name="Rectangle 58"/>
              <p:cNvSpPr/>
              <p:nvPr/>
            </p:nvSpPr>
            <p:spPr>
              <a:xfrm>
                <a:off x="5490949" y="2722550"/>
                <a:ext cx="536193" cy="35986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r>
                  <a:rPr lang="en-US" sz="1400" dirty="0">
                    <a:latin typeface="Sherman Sans Book"/>
                  </a:rPr>
                  <a:t>App</a:t>
                </a:r>
              </a:p>
            </p:txBody>
          </p:sp>
          <p:sp>
            <p:nvSpPr>
              <p:cNvPr id="60" name="Rectangle 59"/>
              <p:cNvSpPr/>
              <p:nvPr/>
            </p:nvSpPr>
            <p:spPr>
              <a:xfrm>
                <a:off x="6141027" y="2722550"/>
                <a:ext cx="536193" cy="35986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r>
                  <a:rPr lang="en-US" sz="1400" dirty="0">
                    <a:latin typeface="Sherman Sans Book"/>
                  </a:rPr>
                  <a:t>App</a:t>
                </a:r>
              </a:p>
            </p:txBody>
          </p:sp>
          <p:sp>
            <p:nvSpPr>
              <p:cNvPr id="61" name="Rectangle 60"/>
              <p:cNvSpPr/>
              <p:nvPr/>
            </p:nvSpPr>
            <p:spPr>
              <a:xfrm>
                <a:off x="6791106" y="2722550"/>
                <a:ext cx="536193" cy="35986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r>
                  <a:rPr lang="en-US" sz="1400" dirty="0">
                    <a:latin typeface="Sherman Sans Book"/>
                  </a:rPr>
                  <a:t>App</a:t>
                </a:r>
              </a:p>
            </p:txBody>
          </p:sp>
        </p:grpSp>
        <p:grpSp>
          <p:nvGrpSpPr>
            <p:cNvPr id="48" name="Group 47"/>
            <p:cNvGrpSpPr/>
            <p:nvPr/>
          </p:nvGrpSpPr>
          <p:grpSpPr>
            <a:xfrm>
              <a:off x="5490949" y="4831570"/>
              <a:ext cx="1836350" cy="359864"/>
              <a:chOff x="5490949" y="4831570"/>
              <a:chExt cx="1836350" cy="359864"/>
            </a:xfrm>
          </p:grpSpPr>
          <p:sp>
            <p:nvSpPr>
              <p:cNvPr id="56" name="Rectangle 55"/>
              <p:cNvSpPr/>
              <p:nvPr/>
            </p:nvSpPr>
            <p:spPr>
              <a:xfrm>
                <a:off x="5490949" y="4831570"/>
                <a:ext cx="536193" cy="35986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r>
                  <a:rPr lang="en-US" sz="1400" dirty="0">
                    <a:latin typeface="Sherman Sans Book"/>
                  </a:rPr>
                  <a:t>App</a:t>
                </a:r>
              </a:p>
            </p:txBody>
          </p:sp>
          <p:sp>
            <p:nvSpPr>
              <p:cNvPr id="57" name="Rectangle 56"/>
              <p:cNvSpPr/>
              <p:nvPr/>
            </p:nvSpPr>
            <p:spPr>
              <a:xfrm>
                <a:off x="6141027" y="4831570"/>
                <a:ext cx="536193" cy="35986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r>
                  <a:rPr lang="en-US" sz="1400" dirty="0">
                    <a:latin typeface="Sherman Sans Book"/>
                  </a:rPr>
                  <a:t>App</a:t>
                </a:r>
              </a:p>
            </p:txBody>
          </p:sp>
          <p:sp>
            <p:nvSpPr>
              <p:cNvPr id="58" name="Rectangle 57"/>
              <p:cNvSpPr/>
              <p:nvPr/>
            </p:nvSpPr>
            <p:spPr>
              <a:xfrm>
                <a:off x="6791106" y="4831570"/>
                <a:ext cx="536193" cy="35986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r>
                  <a:rPr lang="en-US" sz="1400" dirty="0">
                    <a:latin typeface="Sherman Sans Book"/>
                  </a:rPr>
                  <a:t>App</a:t>
                </a:r>
              </a:p>
            </p:txBody>
          </p:sp>
        </p:grpSp>
        <p:grpSp>
          <p:nvGrpSpPr>
            <p:cNvPr id="49" name="Group 48"/>
            <p:cNvGrpSpPr/>
            <p:nvPr/>
          </p:nvGrpSpPr>
          <p:grpSpPr>
            <a:xfrm>
              <a:off x="7428974" y="3255925"/>
              <a:ext cx="536193" cy="1402135"/>
              <a:chOff x="7428974" y="3248471"/>
              <a:chExt cx="536193" cy="1402135"/>
            </a:xfrm>
          </p:grpSpPr>
          <p:sp>
            <p:nvSpPr>
              <p:cNvPr id="54" name="Rectangle 53"/>
              <p:cNvSpPr/>
              <p:nvPr/>
            </p:nvSpPr>
            <p:spPr>
              <a:xfrm>
                <a:off x="7428974" y="3248471"/>
                <a:ext cx="536193" cy="35986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r>
                  <a:rPr lang="en-US" sz="1400" dirty="0">
                    <a:latin typeface="Sherman Sans Book"/>
                  </a:rPr>
                  <a:t>App</a:t>
                </a:r>
              </a:p>
            </p:txBody>
          </p:sp>
          <p:sp>
            <p:nvSpPr>
              <p:cNvPr id="55" name="Rectangle 54"/>
              <p:cNvSpPr/>
              <p:nvPr/>
            </p:nvSpPr>
            <p:spPr>
              <a:xfrm>
                <a:off x="7428974" y="4290742"/>
                <a:ext cx="536193" cy="359864"/>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r>
                  <a:rPr lang="en-US" sz="1400" dirty="0">
                    <a:latin typeface="Sherman Sans Book"/>
                  </a:rPr>
                  <a:t>App</a:t>
                </a:r>
              </a:p>
            </p:txBody>
          </p:sp>
        </p:grpSp>
        <p:grpSp>
          <p:nvGrpSpPr>
            <p:cNvPr id="50" name="Group 49"/>
            <p:cNvGrpSpPr/>
            <p:nvPr/>
          </p:nvGrpSpPr>
          <p:grpSpPr>
            <a:xfrm>
              <a:off x="4927909" y="3421634"/>
              <a:ext cx="456761" cy="1070716"/>
              <a:chOff x="4927909" y="3421464"/>
              <a:chExt cx="456761" cy="1070716"/>
            </a:xfrm>
          </p:grpSpPr>
          <p:sp>
            <p:nvSpPr>
              <p:cNvPr id="52" name="Flowchart: Magnetic Disk 51"/>
              <p:cNvSpPr/>
              <p:nvPr/>
            </p:nvSpPr>
            <p:spPr>
              <a:xfrm>
                <a:off x="4927909" y="3421464"/>
                <a:ext cx="456761" cy="34877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spcBef>
                    <a:spcPts val="600"/>
                  </a:spcBef>
                </a:pPr>
                <a:r>
                  <a:rPr lang="en-US" sz="1400" dirty="0">
                    <a:latin typeface="Sherman Sans Book"/>
                  </a:rPr>
                  <a:t>DB</a:t>
                </a:r>
              </a:p>
            </p:txBody>
          </p:sp>
          <p:sp>
            <p:nvSpPr>
              <p:cNvPr id="53" name="Flowchart: Magnetic Disk 52"/>
              <p:cNvSpPr/>
              <p:nvPr/>
            </p:nvSpPr>
            <p:spPr>
              <a:xfrm>
                <a:off x="4927909" y="4143404"/>
                <a:ext cx="456761" cy="34877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noAutofit/>
              </a:bodyPr>
              <a:lstStyle/>
              <a:p>
                <a:pPr algn="ctr">
                  <a:spcBef>
                    <a:spcPts val="600"/>
                  </a:spcBef>
                </a:pPr>
                <a:r>
                  <a:rPr lang="en-US" sz="1400" dirty="0">
                    <a:latin typeface="Sherman Sans Book"/>
                  </a:rPr>
                  <a:t>DB</a:t>
                </a:r>
              </a:p>
            </p:txBody>
          </p:sp>
        </p:grpSp>
        <p:sp>
          <p:nvSpPr>
            <p:cNvPr id="51" name="Rounded Rectangle 50"/>
            <p:cNvSpPr/>
            <p:nvPr/>
          </p:nvSpPr>
          <p:spPr>
            <a:xfrm>
              <a:off x="5894858" y="3662625"/>
              <a:ext cx="963142" cy="585180"/>
            </a:xfrm>
            <a:prstGeom prst="roundRect">
              <a:avLst>
                <a:gd name="adj" fmla="val 14331"/>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r>
                <a:rPr lang="en-US" sz="1400" dirty="0">
                  <a:latin typeface="Sherman Sans Book"/>
                </a:rPr>
                <a:t>Kafka</a:t>
              </a:r>
              <a:br>
                <a:rPr lang="en-US" sz="1400" dirty="0">
                  <a:latin typeface="Sherman Sans Book"/>
                </a:rPr>
              </a:br>
              <a:r>
                <a:rPr lang="en-US" sz="1400" dirty="0">
                  <a:latin typeface="Sherman Sans Book"/>
                </a:rPr>
                <a:t>Cluster</a:t>
              </a:r>
            </a:p>
          </p:txBody>
        </p:sp>
      </p:grpSp>
    </p:spTree>
    <p:extLst>
      <p:ext uri="{BB962C8B-B14F-4D97-AF65-F5344CB8AC3E}">
        <p14:creationId xmlns:p14="http://schemas.microsoft.com/office/powerpoint/2010/main" val="435635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B00D3-1D40-4825-A366-0BC5D1C1A263}"/>
              </a:ext>
            </a:extLst>
          </p:cNvPr>
          <p:cNvSpPr>
            <a:spLocks noGrp="1"/>
          </p:cNvSpPr>
          <p:nvPr>
            <p:ph type="title"/>
          </p:nvPr>
        </p:nvSpPr>
        <p:spPr/>
        <p:txBody>
          <a:bodyPr/>
          <a:lstStyle/>
          <a:p>
            <a:r>
              <a:rPr lang="en-US" dirty="0"/>
              <a:t>Kafka Topics</a:t>
            </a:r>
          </a:p>
        </p:txBody>
      </p:sp>
      <p:sp>
        <p:nvSpPr>
          <p:cNvPr id="3" name="Content Placeholder 2">
            <a:extLst>
              <a:ext uri="{FF2B5EF4-FFF2-40B4-BE49-F238E27FC236}">
                <a16:creationId xmlns:a16="http://schemas.microsoft.com/office/drawing/2014/main" id="{A74A6960-9ADF-4DE7-B1E1-290CD5C55439}"/>
              </a:ext>
            </a:extLst>
          </p:cNvPr>
          <p:cNvSpPr>
            <a:spLocks noGrp="1"/>
          </p:cNvSpPr>
          <p:nvPr>
            <p:ph idx="4294967295"/>
          </p:nvPr>
        </p:nvSpPr>
        <p:spPr>
          <a:xfrm>
            <a:off x="768097" y="2286000"/>
            <a:ext cx="3338682" cy="4023360"/>
          </a:xfrm>
        </p:spPr>
        <p:txBody>
          <a:bodyPr/>
          <a:lstStyle/>
          <a:p>
            <a:r>
              <a:rPr lang="en-US" b="1" dirty="0"/>
              <a:t>Topic: </a:t>
            </a:r>
            <a:r>
              <a:rPr lang="en-US" dirty="0"/>
              <a:t>stream or feed of similar messages; these are immutable and append only</a:t>
            </a:r>
          </a:p>
          <a:p>
            <a:r>
              <a:rPr lang="en-US" b="1" dirty="0"/>
              <a:t>Brokers: </a:t>
            </a:r>
            <a:r>
              <a:rPr lang="en-US" dirty="0"/>
              <a:t>a participant in a Kafka cluster</a:t>
            </a:r>
          </a:p>
          <a:p>
            <a:r>
              <a:rPr lang="en-US" b="1" dirty="0"/>
              <a:t>Partition: </a:t>
            </a:r>
            <a:r>
              <a:rPr lang="en-US" dirty="0"/>
              <a:t>topics are divided into partitions to increase scalability</a:t>
            </a:r>
          </a:p>
          <a:p>
            <a:r>
              <a:rPr lang="en-US" b="1" dirty="0"/>
              <a:t>Replica: </a:t>
            </a:r>
            <a:r>
              <a:rPr lang="en-US" dirty="0"/>
              <a:t>a backup of a partition, on another broker; provides fault tolerance</a:t>
            </a:r>
          </a:p>
        </p:txBody>
      </p:sp>
      <p:sp>
        <p:nvSpPr>
          <p:cNvPr id="4" name="Footer Placeholder 3">
            <a:extLst>
              <a:ext uri="{FF2B5EF4-FFF2-40B4-BE49-F238E27FC236}">
                <a16:creationId xmlns:a16="http://schemas.microsoft.com/office/drawing/2014/main" id="{DC0BD5A7-C49C-4C73-A822-022E1792DAED}"/>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BCF8C0E-9247-4DF0-896A-18C81507DEF0}"/>
              </a:ext>
            </a:extLst>
          </p:cNvPr>
          <p:cNvSpPr>
            <a:spLocks noGrp="1"/>
          </p:cNvSpPr>
          <p:nvPr>
            <p:ph type="sldNum" sz="quarter" idx="12"/>
          </p:nvPr>
        </p:nvSpPr>
        <p:spPr/>
        <p:txBody>
          <a:bodyPr/>
          <a:lstStyle/>
          <a:p>
            <a:fld id="{4FAB73BC-B049-4115-A692-8D63A059BFB8}" type="slidenum">
              <a:rPr lang="en-US" smtClean="0"/>
              <a:pPr/>
              <a:t>12</a:t>
            </a:fld>
            <a:endParaRPr lang="en-US" dirty="0"/>
          </a:p>
        </p:txBody>
      </p:sp>
      <p:graphicFrame>
        <p:nvGraphicFramePr>
          <p:cNvPr id="7" name="Table 6">
            <a:extLst>
              <a:ext uri="{FF2B5EF4-FFF2-40B4-BE49-F238E27FC236}">
                <a16:creationId xmlns:a16="http://schemas.microsoft.com/office/drawing/2014/main" id="{BBF9A3AA-BA6A-4D49-B26C-0933F58FC6BB}"/>
              </a:ext>
            </a:extLst>
          </p:cNvPr>
          <p:cNvGraphicFramePr>
            <a:graphicFrameLocks noGrp="1"/>
          </p:cNvGraphicFramePr>
          <p:nvPr>
            <p:extLst>
              <p:ext uri="{D42A27DB-BD31-4B8C-83A1-F6EECF244321}">
                <p14:modId xmlns:p14="http://schemas.microsoft.com/office/powerpoint/2010/main" val="598189827"/>
              </p:ext>
            </p:extLst>
          </p:nvPr>
        </p:nvGraphicFramePr>
        <p:xfrm>
          <a:off x="5276998" y="2801298"/>
          <a:ext cx="2162892" cy="440668"/>
        </p:xfrm>
        <a:graphic>
          <a:graphicData uri="http://schemas.openxmlformats.org/drawingml/2006/table">
            <a:tbl>
              <a:tblPr firstRow="1" bandRow="1">
                <a:tableStyleId>{5940675A-B579-460E-94D1-54222C63F5DA}</a:tableStyleId>
              </a:tblPr>
              <a:tblGrid>
                <a:gridCol w="180241">
                  <a:extLst>
                    <a:ext uri="{9D8B030D-6E8A-4147-A177-3AD203B41FA5}">
                      <a16:colId xmlns:a16="http://schemas.microsoft.com/office/drawing/2014/main" val="3384457762"/>
                    </a:ext>
                  </a:extLst>
                </a:gridCol>
                <a:gridCol w="180241">
                  <a:extLst>
                    <a:ext uri="{9D8B030D-6E8A-4147-A177-3AD203B41FA5}">
                      <a16:colId xmlns:a16="http://schemas.microsoft.com/office/drawing/2014/main" val="3021642309"/>
                    </a:ext>
                  </a:extLst>
                </a:gridCol>
                <a:gridCol w="180241">
                  <a:extLst>
                    <a:ext uri="{9D8B030D-6E8A-4147-A177-3AD203B41FA5}">
                      <a16:colId xmlns:a16="http://schemas.microsoft.com/office/drawing/2014/main" val="191597254"/>
                    </a:ext>
                  </a:extLst>
                </a:gridCol>
                <a:gridCol w="180241">
                  <a:extLst>
                    <a:ext uri="{9D8B030D-6E8A-4147-A177-3AD203B41FA5}">
                      <a16:colId xmlns:a16="http://schemas.microsoft.com/office/drawing/2014/main" val="4238157125"/>
                    </a:ext>
                  </a:extLst>
                </a:gridCol>
                <a:gridCol w="180241">
                  <a:extLst>
                    <a:ext uri="{9D8B030D-6E8A-4147-A177-3AD203B41FA5}">
                      <a16:colId xmlns:a16="http://schemas.microsoft.com/office/drawing/2014/main" val="3636982308"/>
                    </a:ext>
                  </a:extLst>
                </a:gridCol>
                <a:gridCol w="180241">
                  <a:extLst>
                    <a:ext uri="{9D8B030D-6E8A-4147-A177-3AD203B41FA5}">
                      <a16:colId xmlns:a16="http://schemas.microsoft.com/office/drawing/2014/main" val="1437574653"/>
                    </a:ext>
                  </a:extLst>
                </a:gridCol>
                <a:gridCol w="180241">
                  <a:extLst>
                    <a:ext uri="{9D8B030D-6E8A-4147-A177-3AD203B41FA5}">
                      <a16:colId xmlns:a16="http://schemas.microsoft.com/office/drawing/2014/main" val="2588423878"/>
                    </a:ext>
                  </a:extLst>
                </a:gridCol>
                <a:gridCol w="180241">
                  <a:extLst>
                    <a:ext uri="{9D8B030D-6E8A-4147-A177-3AD203B41FA5}">
                      <a16:colId xmlns:a16="http://schemas.microsoft.com/office/drawing/2014/main" val="1863040239"/>
                    </a:ext>
                  </a:extLst>
                </a:gridCol>
                <a:gridCol w="180241">
                  <a:extLst>
                    <a:ext uri="{9D8B030D-6E8A-4147-A177-3AD203B41FA5}">
                      <a16:colId xmlns:a16="http://schemas.microsoft.com/office/drawing/2014/main" val="230787410"/>
                    </a:ext>
                  </a:extLst>
                </a:gridCol>
                <a:gridCol w="180241">
                  <a:extLst>
                    <a:ext uri="{9D8B030D-6E8A-4147-A177-3AD203B41FA5}">
                      <a16:colId xmlns:a16="http://schemas.microsoft.com/office/drawing/2014/main" val="323113928"/>
                    </a:ext>
                  </a:extLst>
                </a:gridCol>
                <a:gridCol w="180241">
                  <a:extLst>
                    <a:ext uri="{9D8B030D-6E8A-4147-A177-3AD203B41FA5}">
                      <a16:colId xmlns:a16="http://schemas.microsoft.com/office/drawing/2014/main" val="1112512305"/>
                    </a:ext>
                  </a:extLst>
                </a:gridCol>
                <a:gridCol w="180241">
                  <a:extLst>
                    <a:ext uri="{9D8B030D-6E8A-4147-A177-3AD203B41FA5}">
                      <a16:colId xmlns:a16="http://schemas.microsoft.com/office/drawing/2014/main" val="1771131596"/>
                    </a:ext>
                  </a:extLst>
                </a:gridCol>
              </a:tblGrid>
              <a:tr h="440668">
                <a:tc>
                  <a:txBody>
                    <a:bodyPr/>
                    <a:lstStyle/>
                    <a:p>
                      <a:pPr algn="ctr"/>
                      <a:r>
                        <a:rPr lang="en-US" sz="1200" dirty="0">
                          <a:solidFill>
                            <a:schemeClr val="tx1">
                              <a:lumMod val="65000"/>
                              <a:lumOff val="35000"/>
                            </a:schemeClr>
                          </a:solidFill>
                          <a:latin typeface="Sherman Sans Book"/>
                        </a:rPr>
                        <a:t>0</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1</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2</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3</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4</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5</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6</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7</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8</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9</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1</a:t>
                      </a:r>
                    </a:p>
                    <a:p>
                      <a:pPr algn="ctr"/>
                      <a:r>
                        <a:rPr lang="en-US" sz="1200" dirty="0">
                          <a:solidFill>
                            <a:schemeClr val="tx1">
                              <a:lumMod val="65000"/>
                              <a:lumOff val="35000"/>
                            </a:schemeClr>
                          </a:solidFill>
                          <a:latin typeface="Sherman Sans Book"/>
                        </a:rPr>
                        <a:t>0</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1</a:t>
                      </a:r>
                    </a:p>
                    <a:p>
                      <a:pPr algn="ctr"/>
                      <a:r>
                        <a:rPr lang="en-US" sz="1200" dirty="0">
                          <a:solidFill>
                            <a:schemeClr val="tx1">
                              <a:lumMod val="65000"/>
                              <a:lumOff val="35000"/>
                            </a:schemeClr>
                          </a:solidFill>
                          <a:latin typeface="Sherman Sans Book"/>
                        </a:rPr>
                        <a:t>1</a:t>
                      </a:r>
                    </a:p>
                  </a:txBody>
                  <a:tcPr marL="0" marR="0" marT="0" marB="0" anchor="ctr">
                    <a:lnL w="12700" cap="flat" cmpd="sng" algn="ctr">
                      <a:solidFill>
                        <a:srgbClr val="A6A6A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val="551660733"/>
                  </a:ext>
                </a:extLst>
              </a:tr>
            </a:tbl>
          </a:graphicData>
        </a:graphic>
      </p:graphicFrame>
      <p:graphicFrame>
        <p:nvGraphicFramePr>
          <p:cNvPr id="8" name="Table 7">
            <a:extLst>
              <a:ext uri="{FF2B5EF4-FFF2-40B4-BE49-F238E27FC236}">
                <a16:creationId xmlns:a16="http://schemas.microsoft.com/office/drawing/2014/main" id="{203F3559-A368-47C7-9783-22337C452939}"/>
              </a:ext>
            </a:extLst>
          </p:cNvPr>
          <p:cNvGraphicFramePr>
            <a:graphicFrameLocks noGrp="1"/>
          </p:cNvGraphicFramePr>
          <p:nvPr>
            <p:extLst>
              <p:ext uri="{D42A27DB-BD31-4B8C-83A1-F6EECF244321}">
                <p14:modId xmlns:p14="http://schemas.microsoft.com/office/powerpoint/2010/main" val="2040040876"/>
              </p:ext>
            </p:extLst>
          </p:nvPr>
        </p:nvGraphicFramePr>
        <p:xfrm>
          <a:off x="7434071" y="2801298"/>
          <a:ext cx="180241" cy="440668"/>
        </p:xfrm>
        <a:graphic>
          <a:graphicData uri="http://schemas.openxmlformats.org/drawingml/2006/table">
            <a:tbl>
              <a:tblPr firstRow="1" bandRow="1">
                <a:tableStyleId>{5940675A-B579-460E-94D1-54222C63F5DA}</a:tableStyleId>
              </a:tblPr>
              <a:tblGrid>
                <a:gridCol w="180241">
                  <a:extLst>
                    <a:ext uri="{9D8B030D-6E8A-4147-A177-3AD203B41FA5}">
                      <a16:colId xmlns:a16="http://schemas.microsoft.com/office/drawing/2014/main" val="3384457762"/>
                    </a:ext>
                  </a:extLst>
                </a:gridCol>
              </a:tblGrid>
              <a:tr h="440668">
                <a:tc>
                  <a:txBody>
                    <a:bodyPr/>
                    <a:lstStyle/>
                    <a:p>
                      <a:pPr algn="ctr"/>
                      <a:r>
                        <a:rPr lang="en-US" sz="1200" dirty="0">
                          <a:solidFill>
                            <a:schemeClr val="tx1">
                              <a:lumMod val="65000"/>
                              <a:lumOff val="35000"/>
                            </a:schemeClr>
                          </a:solidFill>
                          <a:latin typeface="Sherman Sans Book"/>
                        </a:rPr>
                        <a:t>1</a:t>
                      </a:r>
                    </a:p>
                    <a:p>
                      <a:pPr algn="ctr"/>
                      <a:r>
                        <a:rPr lang="en-US" sz="1200" dirty="0">
                          <a:solidFill>
                            <a:schemeClr val="tx1">
                              <a:lumMod val="65000"/>
                              <a:lumOff val="35000"/>
                            </a:schemeClr>
                          </a:solidFill>
                          <a:latin typeface="Sherman Sans Book"/>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val="551660733"/>
                  </a:ext>
                </a:extLst>
              </a:tr>
            </a:tbl>
          </a:graphicData>
        </a:graphic>
      </p:graphicFrame>
      <p:sp>
        <p:nvSpPr>
          <p:cNvPr id="9" name="Rectangle 8">
            <a:extLst>
              <a:ext uri="{FF2B5EF4-FFF2-40B4-BE49-F238E27FC236}">
                <a16:creationId xmlns:a16="http://schemas.microsoft.com/office/drawing/2014/main" id="{990764ED-90F3-4157-A52B-C71D6D8BEF57}"/>
              </a:ext>
            </a:extLst>
          </p:cNvPr>
          <p:cNvSpPr/>
          <p:nvPr/>
        </p:nvSpPr>
        <p:spPr>
          <a:xfrm>
            <a:off x="7434071" y="2799104"/>
            <a:ext cx="180241" cy="442862"/>
          </a:xfrm>
          <a:prstGeom prst="rect">
            <a:avLst/>
          </a:prstGeom>
          <a:noFill/>
          <a:ln w="12700">
            <a:solidFill>
              <a:srgbClr val="8C8C8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1" name="Table 10">
            <a:extLst>
              <a:ext uri="{FF2B5EF4-FFF2-40B4-BE49-F238E27FC236}">
                <a16:creationId xmlns:a16="http://schemas.microsoft.com/office/drawing/2014/main" id="{E6152265-1509-41C7-8EAB-8C69563EFCF8}"/>
              </a:ext>
            </a:extLst>
          </p:cNvPr>
          <p:cNvGraphicFramePr>
            <a:graphicFrameLocks noGrp="1"/>
          </p:cNvGraphicFramePr>
          <p:nvPr>
            <p:extLst>
              <p:ext uri="{D42A27DB-BD31-4B8C-83A1-F6EECF244321}">
                <p14:modId xmlns:p14="http://schemas.microsoft.com/office/powerpoint/2010/main" val="2035058699"/>
              </p:ext>
            </p:extLst>
          </p:nvPr>
        </p:nvGraphicFramePr>
        <p:xfrm>
          <a:off x="5276998" y="3378989"/>
          <a:ext cx="1622169" cy="440668"/>
        </p:xfrm>
        <a:graphic>
          <a:graphicData uri="http://schemas.openxmlformats.org/drawingml/2006/table">
            <a:tbl>
              <a:tblPr firstRow="1" bandRow="1">
                <a:tableStyleId>{5940675A-B579-460E-94D1-54222C63F5DA}</a:tableStyleId>
              </a:tblPr>
              <a:tblGrid>
                <a:gridCol w="180241">
                  <a:extLst>
                    <a:ext uri="{9D8B030D-6E8A-4147-A177-3AD203B41FA5}">
                      <a16:colId xmlns:a16="http://schemas.microsoft.com/office/drawing/2014/main" val="3384457762"/>
                    </a:ext>
                  </a:extLst>
                </a:gridCol>
                <a:gridCol w="180241">
                  <a:extLst>
                    <a:ext uri="{9D8B030D-6E8A-4147-A177-3AD203B41FA5}">
                      <a16:colId xmlns:a16="http://schemas.microsoft.com/office/drawing/2014/main" val="3021642309"/>
                    </a:ext>
                  </a:extLst>
                </a:gridCol>
                <a:gridCol w="180241">
                  <a:extLst>
                    <a:ext uri="{9D8B030D-6E8A-4147-A177-3AD203B41FA5}">
                      <a16:colId xmlns:a16="http://schemas.microsoft.com/office/drawing/2014/main" val="191597254"/>
                    </a:ext>
                  </a:extLst>
                </a:gridCol>
                <a:gridCol w="180241">
                  <a:extLst>
                    <a:ext uri="{9D8B030D-6E8A-4147-A177-3AD203B41FA5}">
                      <a16:colId xmlns:a16="http://schemas.microsoft.com/office/drawing/2014/main" val="4238157125"/>
                    </a:ext>
                  </a:extLst>
                </a:gridCol>
                <a:gridCol w="180241">
                  <a:extLst>
                    <a:ext uri="{9D8B030D-6E8A-4147-A177-3AD203B41FA5}">
                      <a16:colId xmlns:a16="http://schemas.microsoft.com/office/drawing/2014/main" val="3636982308"/>
                    </a:ext>
                  </a:extLst>
                </a:gridCol>
                <a:gridCol w="180241">
                  <a:extLst>
                    <a:ext uri="{9D8B030D-6E8A-4147-A177-3AD203B41FA5}">
                      <a16:colId xmlns:a16="http://schemas.microsoft.com/office/drawing/2014/main" val="1437574653"/>
                    </a:ext>
                  </a:extLst>
                </a:gridCol>
                <a:gridCol w="180241">
                  <a:extLst>
                    <a:ext uri="{9D8B030D-6E8A-4147-A177-3AD203B41FA5}">
                      <a16:colId xmlns:a16="http://schemas.microsoft.com/office/drawing/2014/main" val="2588423878"/>
                    </a:ext>
                  </a:extLst>
                </a:gridCol>
                <a:gridCol w="180241">
                  <a:extLst>
                    <a:ext uri="{9D8B030D-6E8A-4147-A177-3AD203B41FA5}">
                      <a16:colId xmlns:a16="http://schemas.microsoft.com/office/drawing/2014/main" val="1863040239"/>
                    </a:ext>
                  </a:extLst>
                </a:gridCol>
                <a:gridCol w="180241">
                  <a:extLst>
                    <a:ext uri="{9D8B030D-6E8A-4147-A177-3AD203B41FA5}">
                      <a16:colId xmlns:a16="http://schemas.microsoft.com/office/drawing/2014/main" val="230787410"/>
                    </a:ext>
                  </a:extLst>
                </a:gridCol>
              </a:tblGrid>
              <a:tr h="440668">
                <a:tc>
                  <a:txBody>
                    <a:bodyPr/>
                    <a:lstStyle/>
                    <a:p>
                      <a:pPr algn="ctr"/>
                      <a:r>
                        <a:rPr lang="en-US" sz="1200" dirty="0">
                          <a:solidFill>
                            <a:schemeClr val="tx1">
                              <a:lumMod val="65000"/>
                              <a:lumOff val="35000"/>
                            </a:schemeClr>
                          </a:solidFill>
                          <a:latin typeface="Sherman Sans Book"/>
                        </a:rPr>
                        <a:t>0</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1</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2</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3</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4</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5</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6</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7</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8</a:t>
                      </a:r>
                    </a:p>
                  </a:txBody>
                  <a:tcPr marL="0" marR="0" marT="0" marB="0" anchor="ctr">
                    <a:lnL w="12700" cap="flat" cmpd="sng" algn="ctr">
                      <a:solidFill>
                        <a:srgbClr val="A6A6A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val="551660733"/>
                  </a:ext>
                </a:extLst>
              </a:tr>
            </a:tbl>
          </a:graphicData>
        </a:graphic>
      </p:graphicFrame>
      <p:graphicFrame>
        <p:nvGraphicFramePr>
          <p:cNvPr id="12" name="Table 11">
            <a:extLst>
              <a:ext uri="{FF2B5EF4-FFF2-40B4-BE49-F238E27FC236}">
                <a16:creationId xmlns:a16="http://schemas.microsoft.com/office/drawing/2014/main" id="{D9D11251-D0F9-499E-B995-EC30D9D322C4}"/>
              </a:ext>
            </a:extLst>
          </p:cNvPr>
          <p:cNvGraphicFramePr>
            <a:graphicFrameLocks noGrp="1"/>
          </p:cNvGraphicFramePr>
          <p:nvPr>
            <p:extLst>
              <p:ext uri="{D42A27DB-BD31-4B8C-83A1-F6EECF244321}">
                <p14:modId xmlns:p14="http://schemas.microsoft.com/office/powerpoint/2010/main" val="1831237957"/>
              </p:ext>
            </p:extLst>
          </p:nvPr>
        </p:nvGraphicFramePr>
        <p:xfrm>
          <a:off x="6893572" y="3375479"/>
          <a:ext cx="180241" cy="444178"/>
        </p:xfrm>
        <a:graphic>
          <a:graphicData uri="http://schemas.openxmlformats.org/drawingml/2006/table">
            <a:tbl>
              <a:tblPr firstRow="1" bandRow="1">
                <a:tableStyleId>{5940675A-B579-460E-94D1-54222C63F5DA}</a:tableStyleId>
              </a:tblPr>
              <a:tblGrid>
                <a:gridCol w="180241">
                  <a:extLst>
                    <a:ext uri="{9D8B030D-6E8A-4147-A177-3AD203B41FA5}">
                      <a16:colId xmlns:a16="http://schemas.microsoft.com/office/drawing/2014/main" val="3384457762"/>
                    </a:ext>
                  </a:extLst>
                </a:gridCol>
              </a:tblGrid>
              <a:tr h="444178">
                <a:tc>
                  <a:txBody>
                    <a:bodyPr/>
                    <a:lstStyle/>
                    <a:p>
                      <a:pPr algn="ctr"/>
                      <a:r>
                        <a:rPr lang="en-US" sz="1200" dirty="0">
                          <a:solidFill>
                            <a:schemeClr val="tx1">
                              <a:lumMod val="65000"/>
                              <a:lumOff val="35000"/>
                            </a:schemeClr>
                          </a:solidFill>
                          <a:latin typeface="Sherman Sans Book"/>
                        </a:rPr>
                        <a:t>9</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val="551660733"/>
                  </a:ext>
                </a:extLst>
              </a:tr>
            </a:tbl>
          </a:graphicData>
        </a:graphic>
      </p:graphicFrame>
      <p:sp>
        <p:nvSpPr>
          <p:cNvPr id="13" name="Rectangle 12">
            <a:extLst>
              <a:ext uri="{FF2B5EF4-FFF2-40B4-BE49-F238E27FC236}">
                <a16:creationId xmlns:a16="http://schemas.microsoft.com/office/drawing/2014/main" id="{FCF97171-7C9E-42D3-95E5-C09B8EEF02DD}"/>
              </a:ext>
            </a:extLst>
          </p:cNvPr>
          <p:cNvSpPr/>
          <p:nvPr/>
        </p:nvSpPr>
        <p:spPr>
          <a:xfrm>
            <a:off x="6897906" y="3375479"/>
            <a:ext cx="180241" cy="444178"/>
          </a:xfrm>
          <a:prstGeom prst="rect">
            <a:avLst/>
          </a:prstGeom>
          <a:noFill/>
          <a:ln w="12700">
            <a:solidFill>
              <a:srgbClr val="9B9B9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4" name="Table 13">
            <a:extLst>
              <a:ext uri="{FF2B5EF4-FFF2-40B4-BE49-F238E27FC236}">
                <a16:creationId xmlns:a16="http://schemas.microsoft.com/office/drawing/2014/main" id="{C682FB9F-FB5D-469F-BBC0-D14F37E650D5}"/>
              </a:ext>
            </a:extLst>
          </p:cNvPr>
          <p:cNvGraphicFramePr>
            <a:graphicFrameLocks noGrp="1"/>
          </p:cNvGraphicFramePr>
          <p:nvPr>
            <p:extLst>
              <p:ext uri="{D42A27DB-BD31-4B8C-83A1-F6EECF244321}">
                <p14:modId xmlns:p14="http://schemas.microsoft.com/office/powerpoint/2010/main" val="2989945433"/>
              </p:ext>
            </p:extLst>
          </p:nvPr>
        </p:nvGraphicFramePr>
        <p:xfrm>
          <a:off x="5276998" y="3953875"/>
          <a:ext cx="2162892" cy="440668"/>
        </p:xfrm>
        <a:graphic>
          <a:graphicData uri="http://schemas.openxmlformats.org/drawingml/2006/table">
            <a:tbl>
              <a:tblPr firstRow="1" bandRow="1">
                <a:tableStyleId>{5940675A-B579-460E-94D1-54222C63F5DA}</a:tableStyleId>
              </a:tblPr>
              <a:tblGrid>
                <a:gridCol w="180241">
                  <a:extLst>
                    <a:ext uri="{9D8B030D-6E8A-4147-A177-3AD203B41FA5}">
                      <a16:colId xmlns:a16="http://schemas.microsoft.com/office/drawing/2014/main" val="3384457762"/>
                    </a:ext>
                  </a:extLst>
                </a:gridCol>
                <a:gridCol w="180241">
                  <a:extLst>
                    <a:ext uri="{9D8B030D-6E8A-4147-A177-3AD203B41FA5}">
                      <a16:colId xmlns:a16="http://schemas.microsoft.com/office/drawing/2014/main" val="3021642309"/>
                    </a:ext>
                  </a:extLst>
                </a:gridCol>
                <a:gridCol w="180241">
                  <a:extLst>
                    <a:ext uri="{9D8B030D-6E8A-4147-A177-3AD203B41FA5}">
                      <a16:colId xmlns:a16="http://schemas.microsoft.com/office/drawing/2014/main" val="191597254"/>
                    </a:ext>
                  </a:extLst>
                </a:gridCol>
                <a:gridCol w="180241">
                  <a:extLst>
                    <a:ext uri="{9D8B030D-6E8A-4147-A177-3AD203B41FA5}">
                      <a16:colId xmlns:a16="http://schemas.microsoft.com/office/drawing/2014/main" val="4238157125"/>
                    </a:ext>
                  </a:extLst>
                </a:gridCol>
                <a:gridCol w="180241">
                  <a:extLst>
                    <a:ext uri="{9D8B030D-6E8A-4147-A177-3AD203B41FA5}">
                      <a16:colId xmlns:a16="http://schemas.microsoft.com/office/drawing/2014/main" val="3636982308"/>
                    </a:ext>
                  </a:extLst>
                </a:gridCol>
                <a:gridCol w="180241">
                  <a:extLst>
                    <a:ext uri="{9D8B030D-6E8A-4147-A177-3AD203B41FA5}">
                      <a16:colId xmlns:a16="http://schemas.microsoft.com/office/drawing/2014/main" val="1437574653"/>
                    </a:ext>
                  </a:extLst>
                </a:gridCol>
                <a:gridCol w="180241">
                  <a:extLst>
                    <a:ext uri="{9D8B030D-6E8A-4147-A177-3AD203B41FA5}">
                      <a16:colId xmlns:a16="http://schemas.microsoft.com/office/drawing/2014/main" val="2588423878"/>
                    </a:ext>
                  </a:extLst>
                </a:gridCol>
                <a:gridCol w="180241">
                  <a:extLst>
                    <a:ext uri="{9D8B030D-6E8A-4147-A177-3AD203B41FA5}">
                      <a16:colId xmlns:a16="http://schemas.microsoft.com/office/drawing/2014/main" val="1863040239"/>
                    </a:ext>
                  </a:extLst>
                </a:gridCol>
                <a:gridCol w="180241">
                  <a:extLst>
                    <a:ext uri="{9D8B030D-6E8A-4147-A177-3AD203B41FA5}">
                      <a16:colId xmlns:a16="http://schemas.microsoft.com/office/drawing/2014/main" val="230787410"/>
                    </a:ext>
                  </a:extLst>
                </a:gridCol>
                <a:gridCol w="180241">
                  <a:extLst>
                    <a:ext uri="{9D8B030D-6E8A-4147-A177-3AD203B41FA5}">
                      <a16:colId xmlns:a16="http://schemas.microsoft.com/office/drawing/2014/main" val="323113928"/>
                    </a:ext>
                  </a:extLst>
                </a:gridCol>
                <a:gridCol w="180241">
                  <a:extLst>
                    <a:ext uri="{9D8B030D-6E8A-4147-A177-3AD203B41FA5}">
                      <a16:colId xmlns:a16="http://schemas.microsoft.com/office/drawing/2014/main" val="1112512305"/>
                    </a:ext>
                  </a:extLst>
                </a:gridCol>
                <a:gridCol w="180241">
                  <a:extLst>
                    <a:ext uri="{9D8B030D-6E8A-4147-A177-3AD203B41FA5}">
                      <a16:colId xmlns:a16="http://schemas.microsoft.com/office/drawing/2014/main" val="1771131596"/>
                    </a:ext>
                  </a:extLst>
                </a:gridCol>
              </a:tblGrid>
              <a:tr h="440668">
                <a:tc>
                  <a:txBody>
                    <a:bodyPr/>
                    <a:lstStyle/>
                    <a:p>
                      <a:pPr algn="ctr"/>
                      <a:r>
                        <a:rPr lang="en-US" sz="1200" dirty="0">
                          <a:solidFill>
                            <a:schemeClr val="tx1">
                              <a:lumMod val="65000"/>
                              <a:lumOff val="35000"/>
                            </a:schemeClr>
                          </a:solidFill>
                          <a:latin typeface="Sherman Sans Book"/>
                        </a:rPr>
                        <a:t>0</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1</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2</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3</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4</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5</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6</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7</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8</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9</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1</a:t>
                      </a:r>
                    </a:p>
                    <a:p>
                      <a:pPr algn="ctr"/>
                      <a:r>
                        <a:rPr lang="en-US" sz="1200" dirty="0">
                          <a:solidFill>
                            <a:schemeClr val="tx1">
                              <a:lumMod val="65000"/>
                              <a:lumOff val="35000"/>
                            </a:schemeClr>
                          </a:solidFill>
                          <a:latin typeface="Sherman Sans Book"/>
                        </a:rPr>
                        <a:t>0</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1200" dirty="0">
                          <a:solidFill>
                            <a:schemeClr val="tx1">
                              <a:lumMod val="65000"/>
                              <a:lumOff val="35000"/>
                            </a:schemeClr>
                          </a:solidFill>
                          <a:latin typeface="Sherman Sans Book"/>
                        </a:rPr>
                        <a:t>1</a:t>
                      </a:r>
                    </a:p>
                    <a:p>
                      <a:pPr algn="ctr"/>
                      <a:r>
                        <a:rPr lang="en-US" sz="1200" dirty="0">
                          <a:solidFill>
                            <a:schemeClr val="tx1">
                              <a:lumMod val="65000"/>
                              <a:lumOff val="35000"/>
                            </a:schemeClr>
                          </a:solidFill>
                          <a:latin typeface="Sherman Sans Book"/>
                        </a:rPr>
                        <a:t>1</a:t>
                      </a:r>
                    </a:p>
                  </a:txBody>
                  <a:tcPr marL="0" marR="0" marT="0" marB="0" anchor="ctr">
                    <a:lnL w="12700" cap="flat" cmpd="sng" algn="ctr">
                      <a:solidFill>
                        <a:srgbClr val="A6A6A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val="551660733"/>
                  </a:ext>
                </a:extLst>
              </a:tr>
            </a:tbl>
          </a:graphicData>
        </a:graphic>
      </p:graphicFrame>
      <p:graphicFrame>
        <p:nvGraphicFramePr>
          <p:cNvPr id="15" name="Table 14">
            <a:extLst>
              <a:ext uri="{FF2B5EF4-FFF2-40B4-BE49-F238E27FC236}">
                <a16:creationId xmlns:a16="http://schemas.microsoft.com/office/drawing/2014/main" id="{8BA37364-6D1F-4F42-B9FA-D4E98B3769ED}"/>
              </a:ext>
            </a:extLst>
          </p:cNvPr>
          <p:cNvGraphicFramePr>
            <a:graphicFrameLocks noGrp="1"/>
          </p:cNvGraphicFramePr>
          <p:nvPr>
            <p:extLst>
              <p:ext uri="{D42A27DB-BD31-4B8C-83A1-F6EECF244321}">
                <p14:modId xmlns:p14="http://schemas.microsoft.com/office/powerpoint/2010/main" val="4042515503"/>
              </p:ext>
            </p:extLst>
          </p:nvPr>
        </p:nvGraphicFramePr>
        <p:xfrm>
          <a:off x="7434071" y="3953875"/>
          <a:ext cx="180241" cy="440668"/>
        </p:xfrm>
        <a:graphic>
          <a:graphicData uri="http://schemas.openxmlformats.org/drawingml/2006/table">
            <a:tbl>
              <a:tblPr firstRow="1" bandRow="1">
                <a:tableStyleId>{5940675A-B579-460E-94D1-54222C63F5DA}</a:tableStyleId>
              </a:tblPr>
              <a:tblGrid>
                <a:gridCol w="180241">
                  <a:extLst>
                    <a:ext uri="{9D8B030D-6E8A-4147-A177-3AD203B41FA5}">
                      <a16:colId xmlns:a16="http://schemas.microsoft.com/office/drawing/2014/main" val="3384457762"/>
                    </a:ext>
                  </a:extLst>
                </a:gridCol>
              </a:tblGrid>
              <a:tr h="440668">
                <a:tc>
                  <a:txBody>
                    <a:bodyPr/>
                    <a:lstStyle/>
                    <a:p>
                      <a:pPr algn="ctr"/>
                      <a:r>
                        <a:rPr lang="en-US" sz="1200" dirty="0">
                          <a:solidFill>
                            <a:schemeClr val="tx1">
                              <a:lumMod val="65000"/>
                              <a:lumOff val="35000"/>
                            </a:schemeClr>
                          </a:solidFill>
                          <a:latin typeface="Sherman Sans Book"/>
                        </a:rPr>
                        <a:t>1</a:t>
                      </a:r>
                    </a:p>
                    <a:p>
                      <a:pPr algn="ctr"/>
                      <a:r>
                        <a:rPr lang="en-US" sz="1200" dirty="0">
                          <a:solidFill>
                            <a:schemeClr val="tx1">
                              <a:lumMod val="65000"/>
                              <a:lumOff val="35000"/>
                            </a:schemeClr>
                          </a:solidFill>
                          <a:latin typeface="Sherman Sans Book"/>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val="551660733"/>
                  </a:ext>
                </a:extLst>
              </a:tr>
            </a:tbl>
          </a:graphicData>
        </a:graphic>
      </p:graphicFrame>
      <p:sp>
        <p:nvSpPr>
          <p:cNvPr id="16" name="Rectangle 15">
            <a:extLst>
              <a:ext uri="{FF2B5EF4-FFF2-40B4-BE49-F238E27FC236}">
                <a16:creationId xmlns:a16="http://schemas.microsoft.com/office/drawing/2014/main" id="{07710D6C-1C95-4A02-964E-8D28C2934E58}"/>
              </a:ext>
            </a:extLst>
          </p:cNvPr>
          <p:cNvSpPr/>
          <p:nvPr/>
        </p:nvSpPr>
        <p:spPr>
          <a:xfrm>
            <a:off x="7434071" y="3953875"/>
            <a:ext cx="180241" cy="440668"/>
          </a:xfrm>
          <a:prstGeom prst="rect">
            <a:avLst/>
          </a:prstGeom>
          <a:noFill/>
          <a:ln w="12700">
            <a:solidFill>
              <a:srgbClr val="8C8C8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22F0F87F-B598-405B-A073-0D4FC251FA58}"/>
              </a:ext>
            </a:extLst>
          </p:cNvPr>
          <p:cNvSpPr txBox="1"/>
          <p:nvPr/>
        </p:nvSpPr>
        <p:spPr>
          <a:xfrm>
            <a:off x="4498342" y="2806189"/>
            <a:ext cx="750627" cy="430887"/>
          </a:xfrm>
          <a:prstGeom prst="rect">
            <a:avLst/>
          </a:prstGeom>
          <a:noFill/>
        </p:spPr>
        <p:txBody>
          <a:bodyPr wrap="square" rtlCol="0" anchor="ctr">
            <a:noAutofit/>
          </a:bodyPr>
          <a:lstStyle/>
          <a:p>
            <a:pPr algn="ctr">
              <a:spcBef>
                <a:spcPts val="600"/>
              </a:spcBef>
            </a:pPr>
            <a:r>
              <a:rPr lang="en-US" sz="1200" dirty="0">
                <a:solidFill>
                  <a:schemeClr val="tx1">
                    <a:lumMod val="65000"/>
                    <a:lumOff val="35000"/>
                  </a:schemeClr>
                </a:solidFill>
                <a:latin typeface="Sherman Sans Book"/>
              </a:rPr>
              <a:t>Partition</a:t>
            </a:r>
            <a:br>
              <a:rPr lang="en-US" sz="1200" dirty="0">
                <a:solidFill>
                  <a:schemeClr val="tx1">
                    <a:lumMod val="65000"/>
                    <a:lumOff val="35000"/>
                  </a:schemeClr>
                </a:solidFill>
                <a:latin typeface="Sherman Sans Book"/>
              </a:rPr>
            </a:br>
            <a:r>
              <a:rPr lang="en-US" sz="1200" dirty="0">
                <a:solidFill>
                  <a:schemeClr val="tx1">
                    <a:lumMod val="65000"/>
                    <a:lumOff val="35000"/>
                  </a:schemeClr>
                </a:solidFill>
                <a:latin typeface="Sherman Sans Book"/>
              </a:rPr>
              <a:t>0</a:t>
            </a:r>
          </a:p>
        </p:txBody>
      </p:sp>
      <p:sp>
        <p:nvSpPr>
          <p:cNvPr id="18" name="TextBox 17">
            <a:extLst>
              <a:ext uri="{FF2B5EF4-FFF2-40B4-BE49-F238E27FC236}">
                <a16:creationId xmlns:a16="http://schemas.microsoft.com/office/drawing/2014/main" id="{8FA91658-ADF9-4036-B049-B22D283AD4CB}"/>
              </a:ext>
            </a:extLst>
          </p:cNvPr>
          <p:cNvSpPr txBox="1"/>
          <p:nvPr/>
        </p:nvSpPr>
        <p:spPr>
          <a:xfrm>
            <a:off x="4498342" y="3378989"/>
            <a:ext cx="750627" cy="430887"/>
          </a:xfrm>
          <a:prstGeom prst="rect">
            <a:avLst/>
          </a:prstGeom>
          <a:noFill/>
        </p:spPr>
        <p:txBody>
          <a:bodyPr wrap="square" rtlCol="0" anchor="ctr">
            <a:noAutofit/>
          </a:bodyPr>
          <a:lstStyle/>
          <a:p>
            <a:pPr algn="ctr">
              <a:spcBef>
                <a:spcPts val="600"/>
              </a:spcBef>
            </a:pPr>
            <a:r>
              <a:rPr lang="en-US" sz="1200" dirty="0">
                <a:solidFill>
                  <a:schemeClr val="tx1">
                    <a:lumMod val="65000"/>
                    <a:lumOff val="35000"/>
                  </a:schemeClr>
                </a:solidFill>
                <a:latin typeface="Sherman Sans Book"/>
              </a:rPr>
              <a:t>Partition</a:t>
            </a:r>
            <a:br>
              <a:rPr lang="en-US" sz="1200" dirty="0">
                <a:solidFill>
                  <a:schemeClr val="tx1">
                    <a:lumMod val="65000"/>
                    <a:lumOff val="35000"/>
                  </a:schemeClr>
                </a:solidFill>
                <a:latin typeface="Sherman Sans Book"/>
              </a:rPr>
            </a:br>
            <a:r>
              <a:rPr lang="en-US" sz="1200" dirty="0">
                <a:solidFill>
                  <a:schemeClr val="tx1">
                    <a:lumMod val="65000"/>
                    <a:lumOff val="35000"/>
                  </a:schemeClr>
                </a:solidFill>
                <a:latin typeface="Sherman Sans Book"/>
              </a:rPr>
              <a:t>1</a:t>
            </a:r>
          </a:p>
        </p:txBody>
      </p:sp>
      <p:sp>
        <p:nvSpPr>
          <p:cNvPr id="19" name="TextBox 18">
            <a:extLst>
              <a:ext uri="{FF2B5EF4-FFF2-40B4-BE49-F238E27FC236}">
                <a16:creationId xmlns:a16="http://schemas.microsoft.com/office/drawing/2014/main" id="{92BE80FC-8693-4B43-8E17-E9DC3D7BCA4A}"/>
              </a:ext>
            </a:extLst>
          </p:cNvPr>
          <p:cNvSpPr txBox="1"/>
          <p:nvPr/>
        </p:nvSpPr>
        <p:spPr>
          <a:xfrm>
            <a:off x="4498342" y="3945490"/>
            <a:ext cx="750627" cy="430887"/>
          </a:xfrm>
          <a:prstGeom prst="rect">
            <a:avLst/>
          </a:prstGeom>
          <a:noFill/>
        </p:spPr>
        <p:txBody>
          <a:bodyPr wrap="square" rtlCol="0" anchor="ctr">
            <a:noAutofit/>
          </a:bodyPr>
          <a:lstStyle/>
          <a:p>
            <a:pPr algn="ctr">
              <a:spcBef>
                <a:spcPts val="600"/>
              </a:spcBef>
            </a:pPr>
            <a:r>
              <a:rPr lang="en-US" sz="1200" dirty="0">
                <a:solidFill>
                  <a:schemeClr val="tx1">
                    <a:lumMod val="65000"/>
                    <a:lumOff val="35000"/>
                  </a:schemeClr>
                </a:solidFill>
                <a:latin typeface="Sherman Sans Book"/>
              </a:rPr>
              <a:t>Partition</a:t>
            </a:r>
            <a:br>
              <a:rPr lang="en-US" sz="1200" dirty="0">
                <a:solidFill>
                  <a:schemeClr val="tx1">
                    <a:lumMod val="65000"/>
                    <a:lumOff val="35000"/>
                  </a:schemeClr>
                </a:solidFill>
                <a:latin typeface="Sherman Sans Book"/>
              </a:rPr>
            </a:br>
            <a:r>
              <a:rPr lang="en-US" sz="1200" dirty="0">
                <a:solidFill>
                  <a:schemeClr val="tx1">
                    <a:lumMod val="65000"/>
                    <a:lumOff val="35000"/>
                  </a:schemeClr>
                </a:solidFill>
                <a:latin typeface="Sherman Sans Book"/>
              </a:rPr>
              <a:t>2</a:t>
            </a:r>
          </a:p>
        </p:txBody>
      </p:sp>
      <p:cxnSp>
        <p:nvCxnSpPr>
          <p:cNvPr id="20" name="Straight Arrow Connector 19">
            <a:extLst>
              <a:ext uri="{FF2B5EF4-FFF2-40B4-BE49-F238E27FC236}">
                <a16:creationId xmlns:a16="http://schemas.microsoft.com/office/drawing/2014/main" id="{6C0293AF-2C97-4C19-AD22-6C520E91ECAD}"/>
              </a:ext>
            </a:extLst>
          </p:cNvPr>
          <p:cNvCxnSpPr/>
          <p:nvPr/>
        </p:nvCxnSpPr>
        <p:spPr>
          <a:xfrm>
            <a:off x="5131558" y="4603390"/>
            <a:ext cx="2265528" cy="0"/>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B5FA2B8-4C5B-4C8B-AFA6-71DD9FAEF9A8}"/>
              </a:ext>
            </a:extLst>
          </p:cNvPr>
          <p:cNvSpPr txBox="1"/>
          <p:nvPr/>
        </p:nvSpPr>
        <p:spPr>
          <a:xfrm>
            <a:off x="4757424" y="4470679"/>
            <a:ext cx="456607" cy="261610"/>
          </a:xfrm>
          <a:prstGeom prst="rect">
            <a:avLst/>
          </a:prstGeom>
          <a:noFill/>
        </p:spPr>
        <p:txBody>
          <a:bodyPr wrap="square" rtlCol="0" anchor="ctr">
            <a:noAutofit/>
          </a:bodyPr>
          <a:lstStyle/>
          <a:p>
            <a:pPr algn="ctr">
              <a:spcBef>
                <a:spcPts val="600"/>
              </a:spcBef>
            </a:pPr>
            <a:r>
              <a:rPr lang="en-US" sz="1200" dirty="0">
                <a:solidFill>
                  <a:schemeClr val="tx1">
                    <a:lumMod val="65000"/>
                    <a:lumOff val="35000"/>
                  </a:schemeClr>
                </a:solidFill>
                <a:latin typeface="Sherman Sans Book"/>
              </a:rPr>
              <a:t>Old</a:t>
            </a:r>
          </a:p>
        </p:txBody>
      </p:sp>
      <p:sp>
        <p:nvSpPr>
          <p:cNvPr id="22" name="TextBox 21">
            <a:extLst>
              <a:ext uri="{FF2B5EF4-FFF2-40B4-BE49-F238E27FC236}">
                <a16:creationId xmlns:a16="http://schemas.microsoft.com/office/drawing/2014/main" id="{DE8A007E-2B61-4155-80B7-3707CD35E5F5}"/>
              </a:ext>
            </a:extLst>
          </p:cNvPr>
          <p:cNvSpPr txBox="1"/>
          <p:nvPr/>
        </p:nvSpPr>
        <p:spPr>
          <a:xfrm>
            <a:off x="7376694" y="4470679"/>
            <a:ext cx="491239" cy="261610"/>
          </a:xfrm>
          <a:prstGeom prst="rect">
            <a:avLst/>
          </a:prstGeom>
          <a:noFill/>
        </p:spPr>
        <p:txBody>
          <a:bodyPr wrap="square" rtlCol="0" anchor="ctr">
            <a:noAutofit/>
          </a:bodyPr>
          <a:lstStyle/>
          <a:p>
            <a:pPr algn="ctr">
              <a:spcBef>
                <a:spcPts val="600"/>
              </a:spcBef>
            </a:pPr>
            <a:r>
              <a:rPr lang="en-US" sz="1200" dirty="0">
                <a:solidFill>
                  <a:schemeClr val="tx1">
                    <a:lumMod val="65000"/>
                    <a:lumOff val="35000"/>
                  </a:schemeClr>
                </a:solidFill>
                <a:latin typeface="Sherman Sans Book"/>
              </a:rPr>
              <a:t>New</a:t>
            </a:r>
          </a:p>
        </p:txBody>
      </p:sp>
      <p:sp>
        <p:nvSpPr>
          <p:cNvPr id="23" name="TextBox 22">
            <a:extLst>
              <a:ext uri="{FF2B5EF4-FFF2-40B4-BE49-F238E27FC236}">
                <a16:creationId xmlns:a16="http://schemas.microsoft.com/office/drawing/2014/main" id="{45611D15-48AE-45E7-B3AE-CA9ED3E732D4}"/>
              </a:ext>
            </a:extLst>
          </p:cNvPr>
          <p:cNvSpPr txBox="1"/>
          <p:nvPr/>
        </p:nvSpPr>
        <p:spPr>
          <a:xfrm>
            <a:off x="8204367" y="3468518"/>
            <a:ext cx="713210" cy="261610"/>
          </a:xfrm>
          <a:prstGeom prst="rect">
            <a:avLst/>
          </a:prstGeom>
          <a:noFill/>
        </p:spPr>
        <p:txBody>
          <a:bodyPr wrap="square" rtlCol="0" anchor="ctr">
            <a:noAutofit/>
          </a:bodyPr>
          <a:lstStyle/>
          <a:p>
            <a:pPr algn="ctr">
              <a:spcBef>
                <a:spcPts val="600"/>
              </a:spcBef>
            </a:pPr>
            <a:r>
              <a:rPr lang="en-US" sz="1200" dirty="0">
                <a:solidFill>
                  <a:schemeClr val="tx1">
                    <a:lumMod val="65000"/>
                    <a:lumOff val="35000"/>
                  </a:schemeClr>
                </a:solidFill>
                <a:latin typeface="Sherman Sans Book"/>
              </a:rPr>
              <a:t>Writes</a:t>
            </a:r>
          </a:p>
        </p:txBody>
      </p:sp>
      <p:cxnSp>
        <p:nvCxnSpPr>
          <p:cNvPr id="24" name="Straight Arrow Connector 23">
            <a:extLst>
              <a:ext uri="{FF2B5EF4-FFF2-40B4-BE49-F238E27FC236}">
                <a16:creationId xmlns:a16="http://schemas.microsoft.com/office/drawing/2014/main" id="{6BCA8FFF-5247-42A8-862F-7B6734B270CF}"/>
              </a:ext>
            </a:extLst>
          </p:cNvPr>
          <p:cNvCxnSpPr/>
          <p:nvPr/>
        </p:nvCxnSpPr>
        <p:spPr>
          <a:xfrm flipH="1">
            <a:off x="7083188" y="3599323"/>
            <a:ext cx="1201003"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963CA7B-65B0-4C77-AE48-F966C9725857}"/>
              </a:ext>
            </a:extLst>
          </p:cNvPr>
          <p:cNvCxnSpPr/>
          <p:nvPr/>
        </p:nvCxnSpPr>
        <p:spPr>
          <a:xfrm flipH="1" flipV="1">
            <a:off x="7642746" y="3020250"/>
            <a:ext cx="641446" cy="5800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14C82E6-85FC-49CB-9AD4-7C7502F9ED19}"/>
              </a:ext>
            </a:extLst>
          </p:cNvPr>
          <p:cNvCxnSpPr/>
          <p:nvPr/>
        </p:nvCxnSpPr>
        <p:spPr>
          <a:xfrm flipH="1">
            <a:off x="7642746" y="3592262"/>
            <a:ext cx="641446" cy="5800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688769E-83BF-4B6D-ABD3-24B4BE56A2DA}"/>
              </a:ext>
            </a:extLst>
          </p:cNvPr>
          <p:cNvSpPr txBox="1"/>
          <p:nvPr/>
        </p:nvSpPr>
        <p:spPr>
          <a:xfrm>
            <a:off x="5314444" y="2299361"/>
            <a:ext cx="2164303" cy="261610"/>
          </a:xfrm>
          <a:prstGeom prst="rect">
            <a:avLst/>
          </a:prstGeom>
          <a:noFill/>
        </p:spPr>
        <p:txBody>
          <a:bodyPr wrap="square" rtlCol="0" anchor="ctr">
            <a:noAutofit/>
          </a:bodyPr>
          <a:lstStyle/>
          <a:p>
            <a:pPr algn="ctr">
              <a:spcBef>
                <a:spcPts val="600"/>
              </a:spcBef>
            </a:pPr>
            <a:r>
              <a:rPr lang="en-US" dirty="0">
                <a:solidFill>
                  <a:srgbClr val="595959"/>
                </a:solidFill>
                <a:latin typeface="Sherman Sans Book"/>
              </a:rPr>
              <a:t>Anatomy of a Topic</a:t>
            </a:r>
          </a:p>
        </p:txBody>
      </p:sp>
    </p:spTree>
    <p:extLst>
      <p:ext uri="{BB962C8B-B14F-4D97-AF65-F5344CB8AC3E}">
        <p14:creationId xmlns:p14="http://schemas.microsoft.com/office/powerpoint/2010/main" val="950567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493B-CBC8-467D-9A3F-73375CC48F99}"/>
              </a:ext>
            </a:extLst>
          </p:cNvPr>
          <p:cNvSpPr>
            <a:spLocks noGrp="1"/>
          </p:cNvSpPr>
          <p:nvPr>
            <p:ph type="title"/>
          </p:nvPr>
        </p:nvSpPr>
        <p:spPr/>
        <p:txBody>
          <a:bodyPr/>
          <a:lstStyle/>
          <a:p>
            <a:r>
              <a:rPr lang="en-US" dirty="0"/>
              <a:t>Consumer Offset</a:t>
            </a:r>
          </a:p>
        </p:txBody>
      </p:sp>
      <p:sp>
        <p:nvSpPr>
          <p:cNvPr id="5" name="Content Placeholder 4">
            <a:extLst>
              <a:ext uri="{FF2B5EF4-FFF2-40B4-BE49-F238E27FC236}">
                <a16:creationId xmlns:a16="http://schemas.microsoft.com/office/drawing/2014/main" id="{E6C46556-2002-4DA2-93C9-0929F3E6538D}"/>
              </a:ext>
            </a:extLst>
          </p:cNvPr>
          <p:cNvSpPr>
            <a:spLocks noGrp="1"/>
          </p:cNvSpPr>
          <p:nvPr>
            <p:ph idx="4294967295"/>
          </p:nvPr>
        </p:nvSpPr>
        <p:spPr>
          <a:xfrm>
            <a:off x="768096" y="2286000"/>
            <a:ext cx="7290055" cy="810126"/>
          </a:xfrm>
        </p:spPr>
        <p:txBody>
          <a:bodyPr/>
          <a:lstStyle/>
          <a:p>
            <a:r>
              <a:rPr lang="en-US" dirty="0"/>
              <a:t>Consumers use an offset to track what they have read from the topic. </a:t>
            </a:r>
          </a:p>
        </p:txBody>
      </p:sp>
      <p:sp>
        <p:nvSpPr>
          <p:cNvPr id="3" name="Footer Placeholder 2">
            <a:extLst>
              <a:ext uri="{FF2B5EF4-FFF2-40B4-BE49-F238E27FC236}">
                <a16:creationId xmlns:a16="http://schemas.microsoft.com/office/drawing/2014/main" id="{91C8FABC-6D84-4498-AF2D-D8293E540A94}"/>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3BC6E72F-C712-4F35-B186-C558F61C0F73}"/>
              </a:ext>
            </a:extLst>
          </p:cNvPr>
          <p:cNvSpPr>
            <a:spLocks noGrp="1"/>
          </p:cNvSpPr>
          <p:nvPr>
            <p:ph type="sldNum" sz="quarter" idx="12"/>
          </p:nvPr>
        </p:nvSpPr>
        <p:spPr/>
        <p:txBody>
          <a:bodyPr/>
          <a:lstStyle/>
          <a:p>
            <a:fld id="{4FAB73BC-B049-4115-A692-8D63A059BFB8}" type="slidenum">
              <a:rPr lang="en-US" smtClean="0"/>
              <a:pPr/>
              <a:t>13</a:t>
            </a:fld>
            <a:endParaRPr lang="en-US" dirty="0"/>
          </a:p>
        </p:txBody>
      </p:sp>
      <p:graphicFrame>
        <p:nvGraphicFramePr>
          <p:cNvPr id="7" name="Table 6">
            <a:extLst>
              <a:ext uri="{FF2B5EF4-FFF2-40B4-BE49-F238E27FC236}">
                <a16:creationId xmlns:a16="http://schemas.microsoft.com/office/drawing/2014/main" id="{A1F902C1-718E-4B77-BFFE-6CBEEACA8BEA}"/>
              </a:ext>
            </a:extLst>
          </p:cNvPr>
          <p:cNvGraphicFramePr>
            <a:graphicFrameLocks noGrp="1"/>
          </p:cNvGraphicFramePr>
          <p:nvPr>
            <p:extLst>
              <p:ext uri="{D42A27DB-BD31-4B8C-83A1-F6EECF244321}">
                <p14:modId xmlns:p14="http://schemas.microsoft.com/office/powerpoint/2010/main" val="646724333"/>
              </p:ext>
            </p:extLst>
          </p:nvPr>
        </p:nvGraphicFramePr>
        <p:xfrm>
          <a:off x="2068460" y="4219785"/>
          <a:ext cx="3706092" cy="783912"/>
        </p:xfrm>
        <a:graphic>
          <a:graphicData uri="http://schemas.openxmlformats.org/drawingml/2006/table">
            <a:tbl>
              <a:tblPr firstRow="1" bandRow="1">
                <a:tableStyleId>{5940675A-B579-460E-94D1-54222C63F5DA}</a:tableStyleId>
              </a:tblPr>
              <a:tblGrid>
                <a:gridCol w="308841">
                  <a:extLst>
                    <a:ext uri="{9D8B030D-6E8A-4147-A177-3AD203B41FA5}">
                      <a16:colId xmlns:a16="http://schemas.microsoft.com/office/drawing/2014/main" val="3384457762"/>
                    </a:ext>
                  </a:extLst>
                </a:gridCol>
                <a:gridCol w="308841">
                  <a:extLst>
                    <a:ext uri="{9D8B030D-6E8A-4147-A177-3AD203B41FA5}">
                      <a16:colId xmlns:a16="http://schemas.microsoft.com/office/drawing/2014/main" val="3021642309"/>
                    </a:ext>
                  </a:extLst>
                </a:gridCol>
                <a:gridCol w="308841">
                  <a:extLst>
                    <a:ext uri="{9D8B030D-6E8A-4147-A177-3AD203B41FA5}">
                      <a16:colId xmlns:a16="http://schemas.microsoft.com/office/drawing/2014/main" val="191597254"/>
                    </a:ext>
                  </a:extLst>
                </a:gridCol>
                <a:gridCol w="308841">
                  <a:extLst>
                    <a:ext uri="{9D8B030D-6E8A-4147-A177-3AD203B41FA5}">
                      <a16:colId xmlns:a16="http://schemas.microsoft.com/office/drawing/2014/main" val="4238157125"/>
                    </a:ext>
                  </a:extLst>
                </a:gridCol>
                <a:gridCol w="308841">
                  <a:extLst>
                    <a:ext uri="{9D8B030D-6E8A-4147-A177-3AD203B41FA5}">
                      <a16:colId xmlns:a16="http://schemas.microsoft.com/office/drawing/2014/main" val="3636982308"/>
                    </a:ext>
                  </a:extLst>
                </a:gridCol>
                <a:gridCol w="308841">
                  <a:extLst>
                    <a:ext uri="{9D8B030D-6E8A-4147-A177-3AD203B41FA5}">
                      <a16:colId xmlns:a16="http://schemas.microsoft.com/office/drawing/2014/main" val="1437574653"/>
                    </a:ext>
                  </a:extLst>
                </a:gridCol>
                <a:gridCol w="308841">
                  <a:extLst>
                    <a:ext uri="{9D8B030D-6E8A-4147-A177-3AD203B41FA5}">
                      <a16:colId xmlns:a16="http://schemas.microsoft.com/office/drawing/2014/main" val="2588423878"/>
                    </a:ext>
                  </a:extLst>
                </a:gridCol>
                <a:gridCol w="308841">
                  <a:extLst>
                    <a:ext uri="{9D8B030D-6E8A-4147-A177-3AD203B41FA5}">
                      <a16:colId xmlns:a16="http://schemas.microsoft.com/office/drawing/2014/main" val="1863040239"/>
                    </a:ext>
                  </a:extLst>
                </a:gridCol>
                <a:gridCol w="308841">
                  <a:extLst>
                    <a:ext uri="{9D8B030D-6E8A-4147-A177-3AD203B41FA5}">
                      <a16:colId xmlns:a16="http://schemas.microsoft.com/office/drawing/2014/main" val="230787410"/>
                    </a:ext>
                  </a:extLst>
                </a:gridCol>
                <a:gridCol w="308841">
                  <a:extLst>
                    <a:ext uri="{9D8B030D-6E8A-4147-A177-3AD203B41FA5}">
                      <a16:colId xmlns:a16="http://schemas.microsoft.com/office/drawing/2014/main" val="323113928"/>
                    </a:ext>
                  </a:extLst>
                </a:gridCol>
                <a:gridCol w="308841">
                  <a:extLst>
                    <a:ext uri="{9D8B030D-6E8A-4147-A177-3AD203B41FA5}">
                      <a16:colId xmlns:a16="http://schemas.microsoft.com/office/drawing/2014/main" val="1112512305"/>
                    </a:ext>
                  </a:extLst>
                </a:gridCol>
                <a:gridCol w="308841">
                  <a:extLst>
                    <a:ext uri="{9D8B030D-6E8A-4147-A177-3AD203B41FA5}">
                      <a16:colId xmlns:a16="http://schemas.microsoft.com/office/drawing/2014/main" val="1771131596"/>
                    </a:ext>
                  </a:extLst>
                </a:gridCol>
              </a:tblGrid>
              <a:tr h="783912">
                <a:tc>
                  <a:txBody>
                    <a:bodyPr/>
                    <a:lstStyle/>
                    <a:p>
                      <a:pPr algn="ctr"/>
                      <a:r>
                        <a:rPr lang="en-US" sz="2000" dirty="0">
                          <a:solidFill>
                            <a:schemeClr val="tx1">
                              <a:lumMod val="65000"/>
                              <a:lumOff val="35000"/>
                            </a:schemeClr>
                          </a:solidFill>
                          <a:latin typeface="Sherman Sans Book"/>
                        </a:rPr>
                        <a:t>0</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2000" dirty="0">
                          <a:solidFill>
                            <a:schemeClr val="tx1">
                              <a:lumMod val="65000"/>
                              <a:lumOff val="35000"/>
                            </a:schemeClr>
                          </a:solidFill>
                          <a:latin typeface="Sherman Sans Book"/>
                        </a:rPr>
                        <a:t>1</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2000" dirty="0">
                          <a:solidFill>
                            <a:schemeClr val="tx1">
                              <a:lumMod val="65000"/>
                              <a:lumOff val="35000"/>
                            </a:schemeClr>
                          </a:solidFill>
                          <a:latin typeface="Sherman Sans Book"/>
                        </a:rPr>
                        <a:t>2</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2000" dirty="0">
                          <a:solidFill>
                            <a:schemeClr val="tx1">
                              <a:lumMod val="65000"/>
                              <a:lumOff val="35000"/>
                            </a:schemeClr>
                          </a:solidFill>
                          <a:latin typeface="Sherman Sans Book"/>
                        </a:rPr>
                        <a:t>3</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2000" dirty="0">
                          <a:solidFill>
                            <a:schemeClr val="tx1">
                              <a:lumMod val="65000"/>
                              <a:lumOff val="35000"/>
                            </a:schemeClr>
                          </a:solidFill>
                          <a:latin typeface="Sherman Sans Book"/>
                        </a:rPr>
                        <a:t>4</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2000" dirty="0">
                          <a:solidFill>
                            <a:schemeClr val="tx1">
                              <a:lumMod val="65000"/>
                              <a:lumOff val="35000"/>
                            </a:schemeClr>
                          </a:solidFill>
                          <a:latin typeface="Sherman Sans Book"/>
                        </a:rPr>
                        <a:t>5</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2000" dirty="0">
                          <a:solidFill>
                            <a:schemeClr val="tx1">
                              <a:lumMod val="65000"/>
                              <a:lumOff val="35000"/>
                            </a:schemeClr>
                          </a:solidFill>
                          <a:latin typeface="Sherman Sans Book"/>
                        </a:rPr>
                        <a:t>6</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2000" dirty="0">
                          <a:solidFill>
                            <a:schemeClr val="tx1">
                              <a:lumMod val="65000"/>
                              <a:lumOff val="35000"/>
                            </a:schemeClr>
                          </a:solidFill>
                          <a:latin typeface="Sherman Sans Book"/>
                        </a:rPr>
                        <a:t>7</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2000" dirty="0">
                          <a:solidFill>
                            <a:schemeClr val="tx1">
                              <a:lumMod val="65000"/>
                              <a:lumOff val="35000"/>
                            </a:schemeClr>
                          </a:solidFill>
                          <a:latin typeface="Sherman Sans Book"/>
                        </a:rPr>
                        <a:t>8</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2000" dirty="0">
                          <a:solidFill>
                            <a:schemeClr val="tx1">
                              <a:lumMod val="65000"/>
                              <a:lumOff val="35000"/>
                            </a:schemeClr>
                          </a:solidFill>
                          <a:latin typeface="Sherman Sans Book"/>
                        </a:rPr>
                        <a:t>9</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2000" dirty="0">
                          <a:solidFill>
                            <a:schemeClr val="tx1">
                              <a:lumMod val="65000"/>
                              <a:lumOff val="35000"/>
                            </a:schemeClr>
                          </a:solidFill>
                          <a:latin typeface="Sherman Sans Book"/>
                        </a:rPr>
                        <a:t>1</a:t>
                      </a:r>
                    </a:p>
                    <a:p>
                      <a:pPr algn="ctr"/>
                      <a:r>
                        <a:rPr lang="en-US" sz="2000" dirty="0">
                          <a:solidFill>
                            <a:schemeClr val="tx1">
                              <a:lumMod val="65000"/>
                              <a:lumOff val="35000"/>
                            </a:schemeClr>
                          </a:solidFill>
                          <a:latin typeface="Sherman Sans Book"/>
                        </a:rPr>
                        <a:t>0</a:t>
                      </a:r>
                    </a:p>
                  </a:txBody>
                  <a:tcPr marL="0" marR="0" marT="0" marB="0"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tc>
                  <a:txBody>
                    <a:bodyPr/>
                    <a:lstStyle/>
                    <a:p>
                      <a:pPr algn="ctr"/>
                      <a:r>
                        <a:rPr lang="en-US" sz="2000" dirty="0">
                          <a:solidFill>
                            <a:schemeClr val="tx1">
                              <a:lumMod val="65000"/>
                              <a:lumOff val="35000"/>
                            </a:schemeClr>
                          </a:solidFill>
                          <a:latin typeface="Sherman Sans Book"/>
                        </a:rPr>
                        <a:t>1</a:t>
                      </a:r>
                    </a:p>
                    <a:p>
                      <a:pPr algn="ctr"/>
                      <a:r>
                        <a:rPr lang="en-US" sz="2000" dirty="0">
                          <a:solidFill>
                            <a:schemeClr val="tx1">
                              <a:lumMod val="65000"/>
                              <a:lumOff val="35000"/>
                            </a:schemeClr>
                          </a:solidFill>
                          <a:latin typeface="Sherman Sans Book"/>
                        </a:rPr>
                        <a:t>1</a:t>
                      </a:r>
                    </a:p>
                  </a:txBody>
                  <a:tcPr marL="0" marR="0" marT="0" marB="0" anchor="ctr">
                    <a:lnL w="12700" cap="flat" cmpd="sng" algn="ctr">
                      <a:solidFill>
                        <a:srgbClr val="A6A6A6"/>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val="551660733"/>
                  </a:ext>
                </a:extLst>
              </a:tr>
            </a:tbl>
          </a:graphicData>
        </a:graphic>
      </p:graphicFrame>
      <p:graphicFrame>
        <p:nvGraphicFramePr>
          <p:cNvPr id="8" name="Table 7">
            <a:extLst>
              <a:ext uri="{FF2B5EF4-FFF2-40B4-BE49-F238E27FC236}">
                <a16:creationId xmlns:a16="http://schemas.microsoft.com/office/drawing/2014/main" id="{CD678F93-7844-4C0E-B02A-4FAD2CB5DF4B}"/>
              </a:ext>
            </a:extLst>
          </p:cNvPr>
          <p:cNvGraphicFramePr>
            <a:graphicFrameLocks noGrp="1"/>
          </p:cNvGraphicFramePr>
          <p:nvPr>
            <p:extLst>
              <p:ext uri="{D42A27DB-BD31-4B8C-83A1-F6EECF244321}">
                <p14:modId xmlns:p14="http://schemas.microsoft.com/office/powerpoint/2010/main" val="4218476115"/>
              </p:ext>
            </p:extLst>
          </p:nvPr>
        </p:nvGraphicFramePr>
        <p:xfrm>
          <a:off x="5773197" y="4217094"/>
          <a:ext cx="308841" cy="793057"/>
        </p:xfrm>
        <a:graphic>
          <a:graphicData uri="http://schemas.openxmlformats.org/drawingml/2006/table">
            <a:tbl>
              <a:tblPr firstRow="1" bandRow="1">
                <a:tableStyleId>{5940675A-B579-460E-94D1-54222C63F5DA}</a:tableStyleId>
              </a:tblPr>
              <a:tblGrid>
                <a:gridCol w="308841">
                  <a:extLst>
                    <a:ext uri="{9D8B030D-6E8A-4147-A177-3AD203B41FA5}">
                      <a16:colId xmlns:a16="http://schemas.microsoft.com/office/drawing/2014/main" val="3384457762"/>
                    </a:ext>
                  </a:extLst>
                </a:gridCol>
              </a:tblGrid>
              <a:tr h="793057">
                <a:tc>
                  <a:txBody>
                    <a:bodyPr/>
                    <a:lstStyle/>
                    <a:p>
                      <a:pPr algn="ctr"/>
                      <a:r>
                        <a:rPr lang="en-US" sz="2000" dirty="0">
                          <a:solidFill>
                            <a:schemeClr val="tx1">
                              <a:lumMod val="65000"/>
                              <a:lumOff val="35000"/>
                            </a:schemeClr>
                          </a:solidFill>
                          <a:latin typeface="Sherman Sans Book"/>
                        </a:rPr>
                        <a:t>1</a:t>
                      </a:r>
                    </a:p>
                    <a:p>
                      <a:pPr algn="ctr"/>
                      <a:r>
                        <a:rPr lang="en-US" sz="2000" dirty="0">
                          <a:solidFill>
                            <a:schemeClr val="tx1">
                              <a:lumMod val="65000"/>
                              <a:lumOff val="35000"/>
                            </a:schemeClr>
                          </a:solidFill>
                          <a:latin typeface="Sherman Sans Book"/>
                        </a:rPr>
                        <a:t>2</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FBFBF"/>
                    </a:solidFill>
                  </a:tcPr>
                </a:tc>
                <a:extLst>
                  <a:ext uri="{0D108BD9-81ED-4DB2-BD59-A6C34878D82A}">
                    <a16:rowId xmlns:a16="http://schemas.microsoft.com/office/drawing/2014/main" val="551660733"/>
                  </a:ext>
                </a:extLst>
              </a:tr>
            </a:tbl>
          </a:graphicData>
        </a:graphic>
      </p:graphicFrame>
      <p:cxnSp>
        <p:nvCxnSpPr>
          <p:cNvPr id="9" name="Straight Arrow Connector 8">
            <a:extLst>
              <a:ext uri="{FF2B5EF4-FFF2-40B4-BE49-F238E27FC236}">
                <a16:creationId xmlns:a16="http://schemas.microsoft.com/office/drawing/2014/main" id="{F20F25FA-E9E8-45E7-A7A1-38837B60C9EB}"/>
              </a:ext>
            </a:extLst>
          </p:cNvPr>
          <p:cNvCxnSpPr/>
          <p:nvPr/>
        </p:nvCxnSpPr>
        <p:spPr>
          <a:xfrm flipH="1">
            <a:off x="4505633" y="4999921"/>
            <a:ext cx="520134" cy="589717"/>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F4932A0-6414-4956-89BE-F8C724D58BCA}"/>
              </a:ext>
            </a:extLst>
          </p:cNvPr>
          <p:cNvSpPr txBox="1"/>
          <p:nvPr/>
        </p:nvSpPr>
        <p:spPr>
          <a:xfrm>
            <a:off x="5146938" y="3227354"/>
            <a:ext cx="1591233" cy="351946"/>
          </a:xfrm>
          <a:prstGeom prst="rect">
            <a:avLst/>
          </a:prstGeom>
          <a:noFill/>
        </p:spPr>
        <p:txBody>
          <a:bodyPr wrap="square" rtlCol="0" anchor="ctr">
            <a:noAutofit/>
          </a:bodyPr>
          <a:lstStyle/>
          <a:p>
            <a:pPr algn="ctr">
              <a:spcBef>
                <a:spcPts val="600"/>
              </a:spcBef>
            </a:pPr>
            <a:r>
              <a:rPr lang="en-US" sz="2000" dirty="0">
                <a:solidFill>
                  <a:schemeClr val="tx1">
                    <a:lumMod val="65000"/>
                    <a:lumOff val="35000"/>
                  </a:schemeClr>
                </a:solidFill>
                <a:latin typeface="Sherman Sans Book"/>
              </a:rPr>
              <a:t>Producers</a:t>
            </a:r>
          </a:p>
        </p:txBody>
      </p:sp>
      <p:sp>
        <p:nvSpPr>
          <p:cNvPr id="11" name="TextBox 10">
            <a:extLst>
              <a:ext uri="{FF2B5EF4-FFF2-40B4-BE49-F238E27FC236}">
                <a16:creationId xmlns:a16="http://schemas.microsoft.com/office/drawing/2014/main" id="{C78CE124-6123-4B8B-8C1C-93CF186CA83A}"/>
              </a:ext>
            </a:extLst>
          </p:cNvPr>
          <p:cNvSpPr txBox="1"/>
          <p:nvPr/>
        </p:nvSpPr>
        <p:spPr>
          <a:xfrm>
            <a:off x="5902584" y="3669618"/>
            <a:ext cx="726814" cy="315809"/>
          </a:xfrm>
          <a:prstGeom prst="rect">
            <a:avLst/>
          </a:prstGeom>
          <a:noFill/>
        </p:spPr>
        <p:txBody>
          <a:bodyPr wrap="square" rtlCol="0" anchor="ctr">
            <a:noAutofit/>
          </a:bodyPr>
          <a:lstStyle/>
          <a:p>
            <a:pPr algn="ctr">
              <a:spcBef>
                <a:spcPts val="600"/>
              </a:spcBef>
            </a:pPr>
            <a:r>
              <a:rPr lang="en-US" dirty="0">
                <a:solidFill>
                  <a:schemeClr val="tx1">
                    <a:lumMod val="65000"/>
                    <a:lumOff val="35000"/>
                  </a:schemeClr>
                </a:solidFill>
                <a:latin typeface="Sherman Sans Book"/>
              </a:rPr>
              <a:t>writes</a:t>
            </a:r>
          </a:p>
        </p:txBody>
      </p:sp>
      <p:sp>
        <p:nvSpPr>
          <p:cNvPr id="12" name="TextBox 11">
            <a:extLst>
              <a:ext uri="{FF2B5EF4-FFF2-40B4-BE49-F238E27FC236}">
                <a16:creationId xmlns:a16="http://schemas.microsoft.com/office/drawing/2014/main" id="{EC8A66B0-79CA-4B08-BE24-7D7F7EE47B27}"/>
              </a:ext>
            </a:extLst>
          </p:cNvPr>
          <p:cNvSpPr txBox="1"/>
          <p:nvPr/>
        </p:nvSpPr>
        <p:spPr>
          <a:xfrm>
            <a:off x="4820082" y="5159416"/>
            <a:ext cx="726814" cy="315809"/>
          </a:xfrm>
          <a:prstGeom prst="rect">
            <a:avLst/>
          </a:prstGeom>
          <a:noFill/>
        </p:spPr>
        <p:txBody>
          <a:bodyPr wrap="square" rtlCol="0" anchor="ctr">
            <a:noAutofit/>
          </a:bodyPr>
          <a:lstStyle/>
          <a:p>
            <a:pPr algn="ctr">
              <a:spcBef>
                <a:spcPts val="600"/>
              </a:spcBef>
            </a:pPr>
            <a:r>
              <a:rPr lang="en-US" dirty="0">
                <a:solidFill>
                  <a:schemeClr val="tx1">
                    <a:lumMod val="65000"/>
                    <a:lumOff val="35000"/>
                  </a:schemeClr>
                </a:solidFill>
                <a:latin typeface="Sherman Sans Book"/>
              </a:rPr>
              <a:t>reads</a:t>
            </a:r>
          </a:p>
        </p:txBody>
      </p:sp>
      <p:sp>
        <p:nvSpPr>
          <p:cNvPr id="13" name="TextBox 12">
            <a:extLst>
              <a:ext uri="{FF2B5EF4-FFF2-40B4-BE49-F238E27FC236}">
                <a16:creationId xmlns:a16="http://schemas.microsoft.com/office/drawing/2014/main" id="{3BAE8EC9-804A-4238-B5AE-3B9AF6053BA2}"/>
              </a:ext>
            </a:extLst>
          </p:cNvPr>
          <p:cNvSpPr txBox="1"/>
          <p:nvPr/>
        </p:nvSpPr>
        <p:spPr>
          <a:xfrm>
            <a:off x="3758083" y="5535645"/>
            <a:ext cx="1586979" cy="608028"/>
          </a:xfrm>
          <a:prstGeom prst="rect">
            <a:avLst/>
          </a:prstGeom>
          <a:noFill/>
        </p:spPr>
        <p:txBody>
          <a:bodyPr wrap="square" rtlCol="0" anchor="ctr">
            <a:noAutofit/>
          </a:bodyPr>
          <a:lstStyle/>
          <a:p>
            <a:pPr algn="ctr">
              <a:spcBef>
                <a:spcPts val="600"/>
              </a:spcBef>
            </a:pPr>
            <a:r>
              <a:rPr lang="en-US" sz="2000" dirty="0">
                <a:solidFill>
                  <a:schemeClr val="tx1">
                    <a:lumMod val="65000"/>
                    <a:lumOff val="35000"/>
                  </a:schemeClr>
                </a:solidFill>
                <a:latin typeface="Sherman Sans Book"/>
              </a:rPr>
              <a:t>Consumer A</a:t>
            </a:r>
            <a:br>
              <a:rPr lang="en-US" sz="2000" dirty="0">
                <a:solidFill>
                  <a:schemeClr val="tx1">
                    <a:lumMod val="65000"/>
                    <a:lumOff val="35000"/>
                  </a:schemeClr>
                </a:solidFill>
                <a:latin typeface="Sherman Sans Book"/>
              </a:rPr>
            </a:br>
            <a:r>
              <a:rPr lang="en-US" dirty="0">
                <a:solidFill>
                  <a:schemeClr val="tx1">
                    <a:lumMod val="65000"/>
                    <a:lumOff val="35000"/>
                  </a:schemeClr>
                </a:solidFill>
                <a:latin typeface="Sherman Sans Book"/>
              </a:rPr>
              <a:t>(offset=9)</a:t>
            </a:r>
          </a:p>
        </p:txBody>
      </p:sp>
      <p:sp>
        <p:nvSpPr>
          <p:cNvPr id="14" name="TextBox 13">
            <a:extLst>
              <a:ext uri="{FF2B5EF4-FFF2-40B4-BE49-F238E27FC236}">
                <a16:creationId xmlns:a16="http://schemas.microsoft.com/office/drawing/2014/main" id="{1429764E-6474-4F44-AAF2-6610AF7DA5A0}"/>
              </a:ext>
            </a:extLst>
          </p:cNvPr>
          <p:cNvSpPr txBox="1"/>
          <p:nvPr/>
        </p:nvSpPr>
        <p:spPr>
          <a:xfrm>
            <a:off x="5389675" y="5535645"/>
            <a:ext cx="1612737" cy="608028"/>
          </a:xfrm>
          <a:prstGeom prst="rect">
            <a:avLst/>
          </a:prstGeom>
          <a:noFill/>
        </p:spPr>
        <p:txBody>
          <a:bodyPr wrap="square" rtlCol="0" anchor="ctr">
            <a:noAutofit/>
          </a:bodyPr>
          <a:lstStyle/>
          <a:p>
            <a:pPr algn="ctr">
              <a:spcBef>
                <a:spcPts val="600"/>
              </a:spcBef>
            </a:pPr>
            <a:r>
              <a:rPr lang="en-US" sz="2000" dirty="0">
                <a:solidFill>
                  <a:schemeClr val="tx1">
                    <a:lumMod val="65000"/>
                    <a:lumOff val="35000"/>
                  </a:schemeClr>
                </a:solidFill>
                <a:latin typeface="Sherman Sans Book"/>
              </a:rPr>
              <a:t>Consumer B</a:t>
            </a:r>
            <a:br>
              <a:rPr lang="en-US" sz="2000" dirty="0">
                <a:solidFill>
                  <a:schemeClr val="tx1">
                    <a:lumMod val="65000"/>
                    <a:lumOff val="35000"/>
                  </a:schemeClr>
                </a:solidFill>
                <a:latin typeface="Sherman Sans Book"/>
              </a:rPr>
            </a:br>
            <a:r>
              <a:rPr lang="en-US" dirty="0">
                <a:solidFill>
                  <a:schemeClr val="tx1">
                    <a:lumMod val="65000"/>
                    <a:lumOff val="35000"/>
                  </a:schemeClr>
                </a:solidFill>
                <a:latin typeface="Sherman Sans Book"/>
              </a:rPr>
              <a:t>(offset=11)</a:t>
            </a:r>
          </a:p>
        </p:txBody>
      </p:sp>
      <p:sp>
        <p:nvSpPr>
          <p:cNvPr id="15" name="Rectangle 14">
            <a:extLst>
              <a:ext uri="{FF2B5EF4-FFF2-40B4-BE49-F238E27FC236}">
                <a16:creationId xmlns:a16="http://schemas.microsoft.com/office/drawing/2014/main" id="{9EC49A42-4BA3-48A1-8CBC-AB97142090F4}"/>
              </a:ext>
            </a:extLst>
          </p:cNvPr>
          <p:cNvSpPr/>
          <p:nvPr/>
        </p:nvSpPr>
        <p:spPr>
          <a:xfrm>
            <a:off x="5773197" y="4217590"/>
            <a:ext cx="308841" cy="787815"/>
          </a:xfrm>
          <a:prstGeom prst="rect">
            <a:avLst/>
          </a:prstGeom>
          <a:noFill/>
          <a:ln w="19050">
            <a:solidFill>
              <a:srgbClr val="8C8C8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Sherman Sans Book"/>
            </a:endParaRPr>
          </a:p>
        </p:txBody>
      </p:sp>
      <p:cxnSp>
        <p:nvCxnSpPr>
          <p:cNvPr id="16" name="Straight Arrow Connector 15">
            <a:extLst>
              <a:ext uri="{FF2B5EF4-FFF2-40B4-BE49-F238E27FC236}">
                <a16:creationId xmlns:a16="http://schemas.microsoft.com/office/drawing/2014/main" id="{EC8367F2-F6DA-4038-8437-8EEFE21EB123}"/>
              </a:ext>
            </a:extLst>
          </p:cNvPr>
          <p:cNvCxnSpPr/>
          <p:nvPr/>
        </p:nvCxnSpPr>
        <p:spPr>
          <a:xfrm>
            <a:off x="5642517" y="4999921"/>
            <a:ext cx="520134" cy="589717"/>
          </a:xfrm>
          <a:prstGeom prst="straightConnector1">
            <a:avLst/>
          </a:prstGeom>
          <a:ln w="127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CBDCC39-FAE0-435B-A9B3-A15C07B9211A}"/>
              </a:ext>
            </a:extLst>
          </p:cNvPr>
          <p:cNvCxnSpPr/>
          <p:nvPr/>
        </p:nvCxnSpPr>
        <p:spPr>
          <a:xfrm>
            <a:off x="5928633" y="3539615"/>
            <a:ext cx="0" cy="6705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3310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14</a:t>
            </a:fld>
            <a:endParaRPr lang="en-US" dirty="0"/>
          </a:p>
        </p:txBody>
      </p:sp>
    </p:spTree>
    <p:extLst>
      <p:ext uri="{BB962C8B-B14F-4D97-AF65-F5344CB8AC3E}">
        <p14:creationId xmlns:p14="http://schemas.microsoft.com/office/powerpoint/2010/main" val="1491752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03C66C3-526F-495D-9407-CB570BE74DC8}"/>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Scalability and Fault Tolerance</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2A300938-46CB-4965-ABA8-95370A785C84}"/>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F9C3DE0D-42B0-4E96-922B-865C01C2CA96}"/>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15</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2290253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07A61-8261-4FD4-BA78-8DBAB337680F}"/>
              </a:ext>
            </a:extLst>
          </p:cNvPr>
          <p:cNvSpPr>
            <a:spLocks noGrp="1"/>
          </p:cNvSpPr>
          <p:nvPr>
            <p:ph type="title"/>
          </p:nvPr>
        </p:nvSpPr>
        <p:spPr/>
        <p:txBody>
          <a:bodyPr/>
          <a:lstStyle/>
          <a:p>
            <a:r>
              <a:rPr lang="en-US" dirty="0"/>
              <a:t>Kafka Scalability and</a:t>
            </a:r>
            <a:br>
              <a:rPr lang="en-US" dirty="0"/>
            </a:br>
            <a:r>
              <a:rPr lang="en-US" dirty="0"/>
              <a:t>Fault Tolerance</a:t>
            </a:r>
          </a:p>
        </p:txBody>
      </p:sp>
      <p:sp>
        <p:nvSpPr>
          <p:cNvPr id="4" name="Footer Placeholder 3">
            <a:extLst>
              <a:ext uri="{FF2B5EF4-FFF2-40B4-BE49-F238E27FC236}">
                <a16:creationId xmlns:a16="http://schemas.microsoft.com/office/drawing/2014/main" id="{B09F3427-FD42-4BA1-943D-DCCD7FBAD1C5}"/>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A22DC9FB-19C3-4D2A-9B4C-4F7F5F61A1BE}"/>
              </a:ext>
            </a:extLst>
          </p:cNvPr>
          <p:cNvSpPr>
            <a:spLocks noGrp="1"/>
          </p:cNvSpPr>
          <p:nvPr>
            <p:ph type="sldNum" sz="quarter" idx="12"/>
          </p:nvPr>
        </p:nvSpPr>
        <p:spPr/>
        <p:txBody>
          <a:bodyPr/>
          <a:lstStyle/>
          <a:p>
            <a:fld id="{4FAB73BC-B049-4115-A692-8D63A059BFB8}" type="slidenum">
              <a:rPr lang="en-US" smtClean="0"/>
              <a:pPr/>
              <a:t>16</a:t>
            </a:fld>
            <a:endParaRPr lang="en-US" dirty="0"/>
          </a:p>
        </p:txBody>
      </p:sp>
      <p:sp>
        <p:nvSpPr>
          <p:cNvPr id="3" name="Content Placeholder 2">
            <a:extLst>
              <a:ext uri="{FF2B5EF4-FFF2-40B4-BE49-F238E27FC236}">
                <a16:creationId xmlns:a16="http://schemas.microsoft.com/office/drawing/2014/main" id="{C7F204F0-7CB4-4684-95ED-DE4044D78F92}"/>
              </a:ext>
            </a:extLst>
          </p:cNvPr>
          <p:cNvSpPr>
            <a:spLocks noGrp="1"/>
          </p:cNvSpPr>
          <p:nvPr>
            <p:ph idx="1"/>
          </p:nvPr>
        </p:nvSpPr>
        <p:spPr/>
        <p:txBody>
          <a:bodyPr/>
          <a:lstStyle/>
          <a:p>
            <a:r>
              <a:rPr lang="en-US" sz="2000" dirty="0"/>
              <a:t>The topic partition is the unit of parallelism. </a:t>
            </a:r>
          </a:p>
          <a:p>
            <a:r>
              <a:rPr lang="en-US" sz="2000" dirty="0"/>
              <a:t>The more partitions, the more consumers can access data concurrently.</a:t>
            </a:r>
          </a:p>
          <a:p>
            <a:r>
              <a:rPr lang="en-US" sz="2000" dirty="0"/>
              <a:t>Consumers in a consumer group perform the same operation on the topic. Best practice is the same number of consumers in the group as there are partitions.</a:t>
            </a:r>
          </a:p>
          <a:p>
            <a:r>
              <a:rPr lang="en-US" sz="2000" dirty="0"/>
              <a:t>Partitions are replicated across brokers for fault tolerance. A replication factor of N has 1 original and N-1 replicas.</a:t>
            </a:r>
          </a:p>
          <a:p>
            <a:r>
              <a:rPr lang="en-US" sz="2000" dirty="0"/>
              <a:t>Excessive partitions and replicas can increase system latency, as messages must be replicated across each partition. </a:t>
            </a:r>
          </a:p>
          <a:p>
            <a:r>
              <a:rPr lang="en-US" sz="2000" dirty="0"/>
              <a:t>Producers select a partition based on a provided key or, if no key is provided, a round-robin strategy.</a:t>
            </a:r>
          </a:p>
        </p:txBody>
      </p:sp>
    </p:spTree>
    <p:extLst>
      <p:ext uri="{BB962C8B-B14F-4D97-AF65-F5344CB8AC3E}">
        <p14:creationId xmlns:p14="http://schemas.microsoft.com/office/powerpoint/2010/main" val="601074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DAB5-422D-4AE5-9BB6-21A076760333}"/>
              </a:ext>
            </a:extLst>
          </p:cNvPr>
          <p:cNvSpPr>
            <a:spLocks noGrp="1"/>
          </p:cNvSpPr>
          <p:nvPr>
            <p:ph type="title"/>
          </p:nvPr>
        </p:nvSpPr>
        <p:spPr/>
        <p:txBody>
          <a:bodyPr/>
          <a:lstStyle/>
          <a:p>
            <a:r>
              <a:rPr lang="en-US" dirty="0"/>
              <a:t>Consumer Group</a:t>
            </a:r>
            <a:br>
              <a:rPr lang="en-US" dirty="0"/>
            </a:br>
            <a:r>
              <a:rPr lang="en-US" dirty="0"/>
              <a:t>Scalability Example</a:t>
            </a:r>
          </a:p>
        </p:txBody>
      </p:sp>
      <p:sp>
        <p:nvSpPr>
          <p:cNvPr id="3" name="Content Placeholder 2">
            <a:extLst>
              <a:ext uri="{FF2B5EF4-FFF2-40B4-BE49-F238E27FC236}">
                <a16:creationId xmlns:a16="http://schemas.microsoft.com/office/drawing/2014/main" id="{3DAC6E7E-9031-4CB6-B0CC-7ACAAF5ED533}"/>
              </a:ext>
            </a:extLst>
          </p:cNvPr>
          <p:cNvSpPr>
            <a:spLocks noGrp="1"/>
          </p:cNvSpPr>
          <p:nvPr>
            <p:ph idx="4294967295"/>
          </p:nvPr>
        </p:nvSpPr>
        <p:spPr>
          <a:xfrm>
            <a:off x="768096" y="2286000"/>
            <a:ext cx="7290055" cy="454523"/>
          </a:xfrm>
        </p:spPr>
        <p:txBody>
          <a:bodyPr/>
          <a:lstStyle/>
          <a:p>
            <a:r>
              <a:rPr lang="en-US" dirty="0"/>
              <a:t>Imagine that this consumer group “sends an e-mail.”</a:t>
            </a:r>
          </a:p>
        </p:txBody>
      </p:sp>
      <p:sp>
        <p:nvSpPr>
          <p:cNvPr id="4" name="Footer Placeholder 3">
            <a:extLst>
              <a:ext uri="{FF2B5EF4-FFF2-40B4-BE49-F238E27FC236}">
                <a16:creationId xmlns:a16="http://schemas.microsoft.com/office/drawing/2014/main" id="{1587C03B-D458-4A3E-9A56-C9242A8281E2}"/>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717EC89-D367-4901-BE00-FDD87CEBA3CB}"/>
              </a:ext>
            </a:extLst>
          </p:cNvPr>
          <p:cNvSpPr>
            <a:spLocks noGrp="1"/>
          </p:cNvSpPr>
          <p:nvPr>
            <p:ph type="sldNum" sz="quarter" idx="12"/>
          </p:nvPr>
        </p:nvSpPr>
        <p:spPr/>
        <p:txBody>
          <a:bodyPr/>
          <a:lstStyle/>
          <a:p>
            <a:fld id="{4FAB73BC-B049-4115-A692-8D63A059BFB8}" type="slidenum">
              <a:rPr lang="en-US" smtClean="0"/>
              <a:pPr/>
              <a:t>17</a:t>
            </a:fld>
            <a:endParaRPr lang="en-US" dirty="0"/>
          </a:p>
        </p:txBody>
      </p:sp>
      <p:pic>
        <p:nvPicPr>
          <p:cNvPr id="10242" name="Picture 2" descr="ktdg 04in01">
            <a:extLst>
              <a:ext uri="{FF2B5EF4-FFF2-40B4-BE49-F238E27FC236}">
                <a16:creationId xmlns:a16="http://schemas.microsoft.com/office/drawing/2014/main" id="{866FD0EE-6E5D-46E1-8510-44170F0AD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096" y="3182111"/>
            <a:ext cx="3731257" cy="2632901"/>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ktdg 04in03">
            <a:extLst>
              <a:ext uri="{FF2B5EF4-FFF2-40B4-BE49-F238E27FC236}">
                <a16:creationId xmlns:a16="http://schemas.microsoft.com/office/drawing/2014/main" id="{3B7CA2AE-786B-4114-B11C-9FAD54ABC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182111"/>
            <a:ext cx="3731257" cy="263290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707CEC-D350-478C-99A7-170EAD103120}"/>
              </a:ext>
            </a:extLst>
          </p:cNvPr>
          <p:cNvSpPr txBox="1"/>
          <p:nvPr/>
        </p:nvSpPr>
        <p:spPr>
          <a:xfrm>
            <a:off x="1423927" y="5852086"/>
            <a:ext cx="6150851" cy="369332"/>
          </a:xfrm>
          <a:prstGeom prst="rect">
            <a:avLst/>
          </a:prstGeom>
          <a:solidFill>
            <a:schemeClr val="bg2"/>
          </a:solidFill>
          <a:ln>
            <a:solidFill>
              <a:schemeClr val="accent1"/>
            </a:solidFill>
          </a:ln>
        </p:spPr>
        <p:txBody>
          <a:bodyPr wrap="none" rtlCol="0">
            <a:spAutoFit/>
          </a:bodyPr>
          <a:lstStyle/>
          <a:p>
            <a:r>
              <a:rPr lang="en-US" dirty="0"/>
              <a:t>Each consumer in the consumer group preforms the  same function</a:t>
            </a:r>
          </a:p>
        </p:txBody>
      </p:sp>
    </p:spTree>
    <p:extLst>
      <p:ext uri="{BB962C8B-B14F-4D97-AF65-F5344CB8AC3E}">
        <p14:creationId xmlns:p14="http://schemas.microsoft.com/office/powerpoint/2010/main" val="271899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4977BF-3A14-4D94-87FC-EA89BAE5B272}"/>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dirty="0">
                <a:solidFill>
                  <a:schemeClr val="tx1">
                    <a:lumMod val="95000"/>
                    <a:lumOff val="5000"/>
                  </a:schemeClr>
                </a:solidFill>
                <a:latin typeface="+mj-lt"/>
                <a:ea typeface="+mj-ea"/>
                <a:cs typeface="+mj-cs"/>
              </a:rPr>
              <a:t>Kafka Cluster Visualized</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106AACBE-03AC-408E-8529-F4F56C164800}"/>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4" name="Slide Number Placeholder 3">
            <a:extLst>
              <a:ext uri="{FF2B5EF4-FFF2-40B4-BE49-F238E27FC236}">
                <a16:creationId xmlns:a16="http://schemas.microsoft.com/office/drawing/2014/main" id="{432D593D-2C06-4742-8116-195BF72B5247}"/>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18</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2510551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050C1-6325-40FF-80AD-2D4BABC5F897}"/>
              </a:ext>
            </a:extLst>
          </p:cNvPr>
          <p:cNvSpPr>
            <a:spLocks noGrp="1"/>
          </p:cNvSpPr>
          <p:nvPr>
            <p:ph type="title"/>
          </p:nvPr>
        </p:nvSpPr>
        <p:spPr/>
        <p:txBody>
          <a:bodyPr>
            <a:noAutofit/>
          </a:bodyPr>
          <a:lstStyle/>
          <a:p>
            <a:r>
              <a:rPr lang="en-US" dirty="0"/>
              <a:t>Kafka Cluster Visualized 1/5</a:t>
            </a:r>
          </a:p>
        </p:txBody>
      </p:sp>
      <p:sp>
        <p:nvSpPr>
          <p:cNvPr id="3" name="Content Placeholder 2">
            <a:extLst>
              <a:ext uri="{FF2B5EF4-FFF2-40B4-BE49-F238E27FC236}">
                <a16:creationId xmlns:a16="http://schemas.microsoft.com/office/drawing/2014/main" id="{71982BA3-CE4A-4245-B362-4176982B04EB}"/>
              </a:ext>
            </a:extLst>
          </p:cNvPr>
          <p:cNvSpPr>
            <a:spLocks noGrp="1"/>
          </p:cNvSpPr>
          <p:nvPr>
            <p:ph idx="4294967295"/>
          </p:nvPr>
        </p:nvSpPr>
        <p:spPr>
          <a:xfrm>
            <a:off x="768096" y="2286000"/>
            <a:ext cx="7290055" cy="932738"/>
          </a:xfrm>
        </p:spPr>
        <p:txBody>
          <a:bodyPr>
            <a:noAutofit/>
          </a:bodyPr>
          <a:lstStyle/>
          <a:p>
            <a:r>
              <a:rPr lang="en-US" sz="1400" dirty="0"/>
              <a:t>This Kafka cluster has three brokers: A, B, and C. </a:t>
            </a:r>
          </a:p>
          <a:p>
            <a:r>
              <a:rPr lang="en-US" sz="1400" dirty="0"/>
              <a:t>There is a single topic “test” with a replication factor of 3 and two partitions. Lead partitions are underlined.</a:t>
            </a:r>
          </a:p>
        </p:txBody>
      </p:sp>
      <p:sp>
        <p:nvSpPr>
          <p:cNvPr id="4" name="Footer Placeholder 3">
            <a:extLst>
              <a:ext uri="{FF2B5EF4-FFF2-40B4-BE49-F238E27FC236}">
                <a16:creationId xmlns:a16="http://schemas.microsoft.com/office/drawing/2014/main" id="{07FA7B80-44A5-4E1F-9895-C114C5D881C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78B9161-03D3-4F78-BCE3-2A79470A9CCB}"/>
              </a:ext>
            </a:extLst>
          </p:cNvPr>
          <p:cNvSpPr>
            <a:spLocks noGrp="1"/>
          </p:cNvSpPr>
          <p:nvPr>
            <p:ph type="sldNum" sz="quarter" idx="12"/>
          </p:nvPr>
        </p:nvSpPr>
        <p:spPr/>
        <p:txBody>
          <a:bodyPr>
            <a:noAutofit/>
          </a:bodyPr>
          <a:lstStyle/>
          <a:p>
            <a:fld id="{4FAB73BC-B049-4115-A692-8D63A059BFB8}" type="slidenum">
              <a:rPr lang="en-US" smtClean="0"/>
              <a:pPr/>
              <a:t>19</a:t>
            </a:fld>
            <a:endParaRPr lang="en-US" dirty="0"/>
          </a:p>
        </p:txBody>
      </p:sp>
      <p:sp>
        <p:nvSpPr>
          <p:cNvPr id="6" name="Rectangle 5">
            <a:extLst>
              <a:ext uri="{FF2B5EF4-FFF2-40B4-BE49-F238E27FC236}">
                <a16:creationId xmlns:a16="http://schemas.microsoft.com/office/drawing/2014/main" id="{88A2D526-6901-4007-A7FF-EF89632B32C1}"/>
              </a:ext>
            </a:extLst>
          </p:cNvPr>
          <p:cNvSpPr/>
          <p:nvPr/>
        </p:nvSpPr>
        <p:spPr>
          <a:xfrm>
            <a:off x="1307805" y="3407308"/>
            <a:ext cx="1499190" cy="184761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Rectangle: Rounded Corners 11">
            <a:extLst>
              <a:ext uri="{FF2B5EF4-FFF2-40B4-BE49-F238E27FC236}">
                <a16:creationId xmlns:a16="http://schemas.microsoft.com/office/drawing/2014/main" id="{CA517723-7EEF-42D2-BE0B-7B649D0AC51A}"/>
              </a:ext>
            </a:extLst>
          </p:cNvPr>
          <p:cNvSpPr/>
          <p:nvPr/>
        </p:nvSpPr>
        <p:spPr>
          <a:xfrm>
            <a:off x="1424517" y="3570489"/>
            <a:ext cx="1286785" cy="499730"/>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noAutofit/>
          </a:bodyPr>
          <a:lstStyle/>
          <a:p>
            <a:pPr algn="ctr"/>
            <a:r>
              <a:rPr lang="en-US" dirty="0">
                <a:solidFill>
                  <a:schemeClr val="tx1">
                    <a:lumMod val="65000"/>
                    <a:lumOff val="35000"/>
                  </a:schemeClr>
                </a:solidFill>
                <a:latin typeface="Sherman Sans Book" pitchFamily="50" charset="0"/>
                <a:ea typeface="Sherman Sans Book" pitchFamily="50" charset="0"/>
              </a:rPr>
              <a:t>Partition 0</a:t>
            </a:r>
          </a:p>
        </p:txBody>
      </p:sp>
      <p:sp>
        <p:nvSpPr>
          <p:cNvPr id="13" name="Rectangle: Rounded Corners 12">
            <a:extLst>
              <a:ext uri="{FF2B5EF4-FFF2-40B4-BE49-F238E27FC236}">
                <a16:creationId xmlns:a16="http://schemas.microsoft.com/office/drawing/2014/main" id="{DDE8075E-C59E-4B64-A58F-2FAC419F627D}"/>
              </a:ext>
            </a:extLst>
          </p:cNvPr>
          <p:cNvSpPr/>
          <p:nvPr/>
        </p:nvSpPr>
        <p:spPr>
          <a:xfrm>
            <a:off x="1429709" y="4102485"/>
            <a:ext cx="1286785" cy="499730"/>
          </a:xfrm>
          <a:prstGeom prst="roundRect">
            <a:avLst/>
          </a:prstGeom>
          <a:solidFill>
            <a:srgbClr val="BFBFB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latin typeface="Sherman Sans Book" pitchFamily="50" charset="0"/>
                <a:ea typeface="Sherman Sans Book" pitchFamily="50" charset="0"/>
              </a:rPr>
              <a:t>Partition 1</a:t>
            </a:r>
          </a:p>
        </p:txBody>
      </p:sp>
      <p:sp>
        <p:nvSpPr>
          <p:cNvPr id="15" name="Rectangle 14">
            <a:extLst>
              <a:ext uri="{FF2B5EF4-FFF2-40B4-BE49-F238E27FC236}">
                <a16:creationId xmlns:a16="http://schemas.microsoft.com/office/drawing/2014/main" id="{F55BF09E-5065-402F-9F91-9246F0D305E7}"/>
              </a:ext>
            </a:extLst>
          </p:cNvPr>
          <p:cNvSpPr/>
          <p:nvPr/>
        </p:nvSpPr>
        <p:spPr>
          <a:xfrm>
            <a:off x="3373477" y="3395207"/>
            <a:ext cx="1499190" cy="184761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Rectangle: Rounded Corners 15">
            <a:extLst>
              <a:ext uri="{FF2B5EF4-FFF2-40B4-BE49-F238E27FC236}">
                <a16:creationId xmlns:a16="http://schemas.microsoft.com/office/drawing/2014/main" id="{C6D07990-9F99-48DD-99E9-DE13951B1624}"/>
              </a:ext>
            </a:extLst>
          </p:cNvPr>
          <p:cNvSpPr/>
          <p:nvPr/>
        </p:nvSpPr>
        <p:spPr>
          <a:xfrm>
            <a:off x="3490189" y="3558388"/>
            <a:ext cx="1286785" cy="499730"/>
          </a:xfrm>
          <a:prstGeom prst="roundRect">
            <a:avLst/>
          </a:prstGeom>
          <a:solidFill>
            <a:srgbClr val="BFBFB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latin typeface="Sherman Sans Book" pitchFamily="50" charset="0"/>
                <a:ea typeface="Sherman Sans Book" pitchFamily="50" charset="0"/>
              </a:rPr>
              <a:t>Partition 0</a:t>
            </a:r>
          </a:p>
        </p:txBody>
      </p:sp>
      <p:sp>
        <p:nvSpPr>
          <p:cNvPr id="17" name="Rectangle: Rounded Corners 16">
            <a:extLst>
              <a:ext uri="{FF2B5EF4-FFF2-40B4-BE49-F238E27FC236}">
                <a16:creationId xmlns:a16="http://schemas.microsoft.com/office/drawing/2014/main" id="{DA9505E9-C9C5-4C30-B0F1-A8099BCCF55F}"/>
              </a:ext>
            </a:extLst>
          </p:cNvPr>
          <p:cNvSpPr/>
          <p:nvPr/>
        </p:nvSpPr>
        <p:spPr>
          <a:xfrm>
            <a:off x="3495381" y="4090384"/>
            <a:ext cx="1286785" cy="499730"/>
          </a:xfrm>
          <a:prstGeom prst="roundRect">
            <a:avLst/>
          </a:prstGeom>
          <a:solidFill>
            <a:srgbClr val="BFBFB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solidFill>
                  <a:schemeClr val="lt1"/>
                </a:solidFill>
                <a:latin typeface="Sherman Sans Book" pitchFamily="50" charset="0"/>
                <a:ea typeface="Sherman Sans Book" pitchFamily="50" charset="0"/>
              </a:rPr>
              <a:t>Partition 1</a:t>
            </a:r>
          </a:p>
        </p:txBody>
      </p:sp>
      <p:sp>
        <p:nvSpPr>
          <p:cNvPr id="23" name="Rectangle 22">
            <a:extLst>
              <a:ext uri="{FF2B5EF4-FFF2-40B4-BE49-F238E27FC236}">
                <a16:creationId xmlns:a16="http://schemas.microsoft.com/office/drawing/2014/main" id="{F2E712CF-09DC-46FC-BEC5-78DF548218FC}"/>
              </a:ext>
            </a:extLst>
          </p:cNvPr>
          <p:cNvSpPr/>
          <p:nvPr/>
        </p:nvSpPr>
        <p:spPr>
          <a:xfrm>
            <a:off x="5503494" y="3415494"/>
            <a:ext cx="1499190" cy="184761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4" name="Rectangle: Rounded Corners 23">
            <a:extLst>
              <a:ext uri="{FF2B5EF4-FFF2-40B4-BE49-F238E27FC236}">
                <a16:creationId xmlns:a16="http://schemas.microsoft.com/office/drawing/2014/main" id="{AEF0008B-FD24-4DBC-BD38-50C94115312E}"/>
              </a:ext>
            </a:extLst>
          </p:cNvPr>
          <p:cNvSpPr/>
          <p:nvPr/>
        </p:nvSpPr>
        <p:spPr>
          <a:xfrm>
            <a:off x="5620206" y="3578675"/>
            <a:ext cx="1286785" cy="499730"/>
          </a:xfrm>
          <a:prstGeom prst="roundRect">
            <a:avLst/>
          </a:prstGeom>
          <a:solidFill>
            <a:srgbClr val="BFBFB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latin typeface="Sherman Sans Book" pitchFamily="50" charset="0"/>
                <a:ea typeface="Sherman Sans Book" pitchFamily="50" charset="0"/>
              </a:rPr>
              <a:t>Partition 0</a:t>
            </a:r>
          </a:p>
        </p:txBody>
      </p:sp>
      <p:sp>
        <p:nvSpPr>
          <p:cNvPr id="25" name="Rectangle: Rounded Corners 24">
            <a:extLst>
              <a:ext uri="{FF2B5EF4-FFF2-40B4-BE49-F238E27FC236}">
                <a16:creationId xmlns:a16="http://schemas.microsoft.com/office/drawing/2014/main" id="{E5D603AD-D38C-48F4-83D0-0BE6C5248660}"/>
              </a:ext>
            </a:extLst>
          </p:cNvPr>
          <p:cNvSpPr/>
          <p:nvPr/>
        </p:nvSpPr>
        <p:spPr>
          <a:xfrm>
            <a:off x="5625398" y="4110671"/>
            <a:ext cx="1286785" cy="499730"/>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noAutofit/>
          </a:bodyPr>
          <a:lstStyle/>
          <a:p>
            <a:pPr algn="ctr"/>
            <a:r>
              <a:rPr lang="en-US" dirty="0">
                <a:solidFill>
                  <a:schemeClr val="tx1">
                    <a:lumMod val="65000"/>
                    <a:lumOff val="35000"/>
                  </a:schemeClr>
                </a:solidFill>
                <a:latin typeface="Sherman Sans Book" pitchFamily="50" charset="0"/>
                <a:ea typeface="Sherman Sans Book" pitchFamily="50" charset="0"/>
              </a:rPr>
              <a:t>Partition 1</a:t>
            </a:r>
          </a:p>
        </p:txBody>
      </p:sp>
      <p:sp>
        <p:nvSpPr>
          <p:cNvPr id="28" name="Rectangle 27">
            <a:extLst>
              <a:ext uri="{FF2B5EF4-FFF2-40B4-BE49-F238E27FC236}">
                <a16:creationId xmlns:a16="http://schemas.microsoft.com/office/drawing/2014/main" id="{4A6C0E7D-3C38-4FB6-B3BB-DF91A18EA6FE}"/>
              </a:ext>
            </a:extLst>
          </p:cNvPr>
          <p:cNvSpPr/>
          <p:nvPr/>
        </p:nvSpPr>
        <p:spPr>
          <a:xfrm>
            <a:off x="1307805" y="5741188"/>
            <a:ext cx="1499190" cy="532760"/>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Consumer 0</a:t>
            </a:r>
          </a:p>
        </p:txBody>
      </p:sp>
      <p:sp>
        <p:nvSpPr>
          <p:cNvPr id="29" name="Rectangle 28">
            <a:extLst>
              <a:ext uri="{FF2B5EF4-FFF2-40B4-BE49-F238E27FC236}">
                <a16:creationId xmlns:a16="http://schemas.microsoft.com/office/drawing/2014/main" id="{4C1D315E-EB08-4D19-9C94-135B7F1739E5}"/>
              </a:ext>
            </a:extLst>
          </p:cNvPr>
          <p:cNvSpPr/>
          <p:nvPr/>
        </p:nvSpPr>
        <p:spPr>
          <a:xfrm>
            <a:off x="5503494" y="5732696"/>
            <a:ext cx="1499190" cy="532760"/>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Consumer 1</a:t>
            </a:r>
          </a:p>
        </p:txBody>
      </p:sp>
      <p:sp>
        <p:nvSpPr>
          <p:cNvPr id="20" name="TextBox 19">
            <a:extLst>
              <a:ext uri="{FF2B5EF4-FFF2-40B4-BE49-F238E27FC236}">
                <a16:creationId xmlns:a16="http://schemas.microsoft.com/office/drawing/2014/main" id="{1DF81326-9B2F-426D-83A1-2F520517FBB7}"/>
              </a:ext>
            </a:extLst>
          </p:cNvPr>
          <p:cNvSpPr txBox="1"/>
          <p:nvPr/>
        </p:nvSpPr>
        <p:spPr>
          <a:xfrm>
            <a:off x="1546825" y="3100554"/>
            <a:ext cx="874598" cy="338554"/>
          </a:xfrm>
          <a:prstGeom prst="rect">
            <a:avLst/>
          </a:prstGeom>
          <a:noFill/>
        </p:spPr>
        <p:txBody>
          <a:bodyPr wrap="none" rtlCol="0">
            <a:noAutofit/>
          </a:bodyPr>
          <a:lstStyle/>
          <a:p>
            <a:r>
              <a:rPr lang="en-US" sz="1600" dirty="0">
                <a:solidFill>
                  <a:schemeClr val="tx1">
                    <a:lumMod val="65000"/>
                    <a:lumOff val="35000"/>
                  </a:schemeClr>
                </a:solidFill>
                <a:latin typeface="Sherman Sans Book" pitchFamily="50" charset="0"/>
                <a:ea typeface="Sherman Sans Book" pitchFamily="50" charset="0"/>
              </a:rPr>
              <a:t>Broker A</a:t>
            </a:r>
          </a:p>
        </p:txBody>
      </p:sp>
      <p:sp>
        <p:nvSpPr>
          <p:cNvPr id="21" name="TextBox 20">
            <a:extLst>
              <a:ext uri="{FF2B5EF4-FFF2-40B4-BE49-F238E27FC236}">
                <a16:creationId xmlns:a16="http://schemas.microsoft.com/office/drawing/2014/main" id="{FC8338F7-9F42-406A-A9CC-34F88DF4688C}"/>
              </a:ext>
            </a:extLst>
          </p:cNvPr>
          <p:cNvSpPr txBox="1"/>
          <p:nvPr/>
        </p:nvSpPr>
        <p:spPr>
          <a:xfrm>
            <a:off x="3645024" y="3100160"/>
            <a:ext cx="861070" cy="338554"/>
          </a:xfrm>
          <a:prstGeom prst="rect">
            <a:avLst/>
          </a:prstGeom>
          <a:noFill/>
        </p:spPr>
        <p:txBody>
          <a:bodyPr wrap="none" rtlCol="0">
            <a:noAutofit/>
          </a:bodyPr>
          <a:lstStyle/>
          <a:p>
            <a:r>
              <a:rPr lang="en-US" sz="1600" dirty="0">
                <a:solidFill>
                  <a:schemeClr val="tx1">
                    <a:lumMod val="65000"/>
                    <a:lumOff val="35000"/>
                  </a:schemeClr>
                </a:solidFill>
                <a:latin typeface="Sherman Sans Book" pitchFamily="50" charset="0"/>
                <a:ea typeface="Sherman Sans Book" pitchFamily="50" charset="0"/>
              </a:rPr>
              <a:t>Broker B</a:t>
            </a:r>
          </a:p>
        </p:txBody>
      </p:sp>
      <p:sp>
        <p:nvSpPr>
          <p:cNvPr id="22" name="TextBox 21">
            <a:extLst>
              <a:ext uri="{FF2B5EF4-FFF2-40B4-BE49-F238E27FC236}">
                <a16:creationId xmlns:a16="http://schemas.microsoft.com/office/drawing/2014/main" id="{38E465CC-F149-4E91-819A-FD02E9AF2FFB}"/>
              </a:ext>
            </a:extLst>
          </p:cNvPr>
          <p:cNvSpPr txBox="1"/>
          <p:nvPr/>
        </p:nvSpPr>
        <p:spPr>
          <a:xfrm>
            <a:off x="5795232" y="3099026"/>
            <a:ext cx="877100" cy="338554"/>
          </a:xfrm>
          <a:prstGeom prst="rect">
            <a:avLst/>
          </a:prstGeom>
          <a:noFill/>
        </p:spPr>
        <p:txBody>
          <a:bodyPr wrap="none" rtlCol="0">
            <a:noAutofit/>
          </a:bodyPr>
          <a:lstStyle/>
          <a:p>
            <a:r>
              <a:rPr lang="en-US" sz="1600" dirty="0">
                <a:solidFill>
                  <a:schemeClr val="tx1">
                    <a:lumMod val="65000"/>
                    <a:lumOff val="35000"/>
                  </a:schemeClr>
                </a:solidFill>
                <a:latin typeface="Sherman Sans Book" pitchFamily="50" charset="0"/>
                <a:ea typeface="Sherman Sans Book" pitchFamily="50" charset="0"/>
              </a:rPr>
              <a:t>Broker C</a:t>
            </a:r>
          </a:p>
        </p:txBody>
      </p:sp>
    </p:spTree>
    <p:extLst>
      <p:ext uri="{BB962C8B-B14F-4D97-AF65-F5344CB8AC3E}">
        <p14:creationId xmlns:p14="http://schemas.microsoft.com/office/powerpoint/2010/main" val="1005495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3831BFF-48DB-4B9D-87DD-B1F0727BBF44}"/>
              </a:ext>
            </a:extLst>
          </p:cNvPr>
          <p:cNvSpPr/>
          <p:nvPr/>
        </p:nvSpPr>
        <p:spPr>
          <a:xfrm>
            <a:off x="466165" y="555812"/>
            <a:ext cx="5581607" cy="5719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4" name="Footer Placeholder 3">
            <a:extLst>
              <a:ext uri="{FF2B5EF4-FFF2-40B4-BE49-F238E27FC236}">
                <a16:creationId xmlns:a16="http://schemas.microsoft.com/office/drawing/2014/main" id="{6FE2B3A6-3E16-462A-BF1D-490A346B062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8241441-8C35-41DF-BE99-1C22F349F1EB}"/>
              </a:ext>
            </a:extLst>
          </p:cNvPr>
          <p:cNvSpPr>
            <a:spLocks noGrp="1"/>
          </p:cNvSpPr>
          <p:nvPr>
            <p:ph type="sldNum" sz="quarter" idx="12"/>
          </p:nvPr>
        </p:nvSpPr>
        <p:spPr/>
        <p:txBody>
          <a:bodyPr>
            <a:noAutofit/>
          </a:bodyPr>
          <a:lstStyle/>
          <a:p>
            <a:fld id="{4FAB73BC-B049-4115-A692-8D63A059BFB8}" type="slidenum">
              <a:rPr lang="en-US" smtClean="0"/>
              <a:pPr/>
              <a:t>2</a:t>
            </a:fld>
            <a:endParaRPr lang="en-US" dirty="0"/>
          </a:p>
        </p:txBody>
      </p:sp>
      <p:sp>
        <p:nvSpPr>
          <p:cNvPr id="16" name="Rectangle 15">
            <a:extLst>
              <a:ext uri="{FF2B5EF4-FFF2-40B4-BE49-F238E27FC236}">
                <a16:creationId xmlns:a16="http://schemas.microsoft.com/office/drawing/2014/main" id="{B05349F6-2C42-4E8D-A74E-CB8231526539}"/>
              </a:ext>
            </a:extLst>
          </p:cNvPr>
          <p:cNvSpPr/>
          <p:nvPr/>
        </p:nvSpPr>
        <p:spPr>
          <a:xfrm>
            <a:off x="6169375" y="554400"/>
            <a:ext cx="2508460" cy="571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cxnSp>
        <p:nvCxnSpPr>
          <p:cNvPr id="14" name="Straight Connector 13">
            <a:extLst>
              <a:ext uri="{FF2B5EF4-FFF2-40B4-BE49-F238E27FC236}">
                <a16:creationId xmlns:a16="http://schemas.microsoft.com/office/drawing/2014/main" id="{1608A3CA-6069-49E1-B0AA-EDB6C7079B59}"/>
              </a:ext>
            </a:extLst>
          </p:cNvPr>
          <p:cNvCxnSpPr>
            <a:cxnSpLocks/>
          </p:cNvCxnSpPr>
          <p:nvPr/>
        </p:nvCxnSpPr>
        <p:spPr>
          <a:xfrm>
            <a:off x="1434355" y="4625771"/>
            <a:ext cx="415962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21F5D768-2469-4449-B177-459398A5745E}"/>
              </a:ext>
            </a:extLst>
          </p:cNvPr>
          <p:cNvSpPr txBox="1">
            <a:spLocks/>
          </p:cNvSpPr>
          <p:nvPr/>
        </p:nvSpPr>
        <p:spPr>
          <a:xfrm>
            <a:off x="881743" y="3711389"/>
            <a:ext cx="4792916" cy="816677"/>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4200" kern="1200" cap="none" spc="100" baseline="0">
                <a:solidFill>
                  <a:srgbClr val="EE5612"/>
                </a:solidFill>
                <a:latin typeface="Sherman Serif Book" charset="0"/>
                <a:ea typeface="Sherman Serif Book" charset="0"/>
                <a:cs typeface="Sherman Serif Book" charset="0"/>
              </a:defRPr>
            </a:lvl1pPr>
          </a:lstStyle>
          <a:p>
            <a:r>
              <a:rPr lang="en-US" dirty="0"/>
              <a:t>Why Kafka?</a:t>
            </a:r>
          </a:p>
        </p:txBody>
      </p:sp>
    </p:spTree>
    <p:extLst>
      <p:ext uri="{BB962C8B-B14F-4D97-AF65-F5344CB8AC3E}">
        <p14:creationId xmlns:p14="http://schemas.microsoft.com/office/powerpoint/2010/main" val="1800719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050C1-6325-40FF-80AD-2D4BABC5F897}"/>
              </a:ext>
            </a:extLst>
          </p:cNvPr>
          <p:cNvSpPr>
            <a:spLocks noGrp="1"/>
          </p:cNvSpPr>
          <p:nvPr>
            <p:ph type="title"/>
          </p:nvPr>
        </p:nvSpPr>
        <p:spPr/>
        <p:txBody>
          <a:bodyPr>
            <a:noAutofit/>
          </a:bodyPr>
          <a:lstStyle/>
          <a:p>
            <a:r>
              <a:rPr lang="en-US" dirty="0"/>
              <a:t>Kafka Cluster Visualized 2/5</a:t>
            </a:r>
          </a:p>
        </p:txBody>
      </p:sp>
      <p:sp>
        <p:nvSpPr>
          <p:cNvPr id="3" name="Content Placeholder 2">
            <a:extLst>
              <a:ext uri="{FF2B5EF4-FFF2-40B4-BE49-F238E27FC236}">
                <a16:creationId xmlns:a16="http://schemas.microsoft.com/office/drawing/2014/main" id="{71982BA3-CE4A-4245-B362-4176982B04EB}"/>
              </a:ext>
            </a:extLst>
          </p:cNvPr>
          <p:cNvSpPr>
            <a:spLocks noGrp="1"/>
          </p:cNvSpPr>
          <p:nvPr>
            <p:ph idx="4294967295"/>
          </p:nvPr>
        </p:nvSpPr>
        <p:spPr>
          <a:xfrm>
            <a:off x="768096" y="2286000"/>
            <a:ext cx="7290055" cy="932738"/>
          </a:xfrm>
        </p:spPr>
        <p:txBody>
          <a:bodyPr>
            <a:noAutofit/>
          </a:bodyPr>
          <a:lstStyle/>
          <a:p>
            <a:r>
              <a:rPr lang="en-US" sz="1400" dirty="0"/>
              <a:t>Each consumer in the consumer group for topic “test” is assigned to a partition. This is spread across brokers. </a:t>
            </a:r>
          </a:p>
          <a:p>
            <a:r>
              <a:rPr lang="en-US" sz="1400" dirty="0"/>
              <a:t>Notice in this example that Broker B is not used, as there are not enough partitions and consumers. </a:t>
            </a:r>
          </a:p>
        </p:txBody>
      </p:sp>
      <p:sp>
        <p:nvSpPr>
          <p:cNvPr id="4" name="Footer Placeholder 3">
            <a:extLst>
              <a:ext uri="{FF2B5EF4-FFF2-40B4-BE49-F238E27FC236}">
                <a16:creationId xmlns:a16="http://schemas.microsoft.com/office/drawing/2014/main" id="{07FA7B80-44A5-4E1F-9895-C114C5D881C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78B9161-03D3-4F78-BCE3-2A79470A9CCB}"/>
              </a:ext>
            </a:extLst>
          </p:cNvPr>
          <p:cNvSpPr>
            <a:spLocks noGrp="1"/>
          </p:cNvSpPr>
          <p:nvPr>
            <p:ph type="sldNum" sz="quarter" idx="12"/>
          </p:nvPr>
        </p:nvSpPr>
        <p:spPr/>
        <p:txBody>
          <a:bodyPr>
            <a:noAutofit/>
          </a:bodyPr>
          <a:lstStyle/>
          <a:p>
            <a:fld id="{4FAB73BC-B049-4115-A692-8D63A059BFB8}" type="slidenum">
              <a:rPr lang="en-US" smtClean="0"/>
              <a:pPr/>
              <a:t>20</a:t>
            </a:fld>
            <a:endParaRPr lang="en-US" dirty="0"/>
          </a:p>
        </p:txBody>
      </p:sp>
      <p:sp>
        <p:nvSpPr>
          <p:cNvPr id="6" name="Rectangle 5">
            <a:extLst>
              <a:ext uri="{FF2B5EF4-FFF2-40B4-BE49-F238E27FC236}">
                <a16:creationId xmlns:a16="http://schemas.microsoft.com/office/drawing/2014/main" id="{88A2D526-6901-4007-A7FF-EF89632B32C1}"/>
              </a:ext>
            </a:extLst>
          </p:cNvPr>
          <p:cNvSpPr/>
          <p:nvPr/>
        </p:nvSpPr>
        <p:spPr>
          <a:xfrm>
            <a:off x="1307805" y="3407308"/>
            <a:ext cx="1499190" cy="184761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Rectangle: Rounded Corners 11">
            <a:extLst>
              <a:ext uri="{FF2B5EF4-FFF2-40B4-BE49-F238E27FC236}">
                <a16:creationId xmlns:a16="http://schemas.microsoft.com/office/drawing/2014/main" id="{CA517723-7EEF-42D2-BE0B-7B649D0AC51A}"/>
              </a:ext>
            </a:extLst>
          </p:cNvPr>
          <p:cNvSpPr/>
          <p:nvPr/>
        </p:nvSpPr>
        <p:spPr>
          <a:xfrm>
            <a:off x="1424517" y="3570489"/>
            <a:ext cx="1286785" cy="499730"/>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noAutofit/>
          </a:bodyPr>
          <a:lstStyle/>
          <a:p>
            <a:pPr algn="ctr"/>
            <a:r>
              <a:rPr lang="en-US" dirty="0">
                <a:solidFill>
                  <a:schemeClr val="tx1">
                    <a:lumMod val="65000"/>
                    <a:lumOff val="35000"/>
                  </a:schemeClr>
                </a:solidFill>
                <a:latin typeface="Sherman Sans Book" pitchFamily="50" charset="0"/>
                <a:ea typeface="Sherman Sans Book" pitchFamily="50" charset="0"/>
              </a:rPr>
              <a:t>Partition 0</a:t>
            </a:r>
          </a:p>
        </p:txBody>
      </p:sp>
      <p:sp>
        <p:nvSpPr>
          <p:cNvPr id="13" name="Rectangle: Rounded Corners 12">
            <a:extLst>
              <a:ext uri="{FF2B5EF4-FFF2-40B4-BE49-F238E27FC236}">
                <a16:creationId xmlns:a16="http://schemas.microsoft.com/office/drawing/2014/main" id="{DDE8075E-C59E-4B64-A58F-2FAC419F627D}"/>
              </a:ext>
            </a:extLst>
          </p:cNvPr>
          <p:cNvSpPr/>
          <p:nvPr/>
        </p:nvSpPr>
        <p:spPr>
          <a:xfrm>
            <a:off x="1429709" y="4102485"/>
            <a:ext cx="1286785" cy="499730"/>
          </a:xfrm>
          <a:prstGeom prst="roundRect">
            <a:avLst/>
          </a:prstGeom>
          <a:solidFill>
            <a:srgbClr val="BFBFB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latin typeface="Sherman Sans Book" pitchFamily="50" charset="0"/>
                <a:ea typeface="Sherman Sans Book" pitchFamily="50" charset="0"/>
              </a:rPr>
              <a:t>Partition 1</a:t>
            </a:r>
          </a:p>
        </p:txBody>
      </p:sp>
      <p:sp>
        <p:nvSpPr>
          <p:cNvPr id="15" name="Rectangle 14">
            <a:extLst>
              <a:ext uri="{FF2B5EF4-FFF2-40B4-BE49-F238E27FC236}">
                <a16:creationId xmlns:a16="http://schemas.microsoft.com/office/drawing/2014/main" id="{F55BF09E-5065-402F-9F91-9246F0D305E7}"/>
              </a:ext>
            </a:extLst>
          </p:cNvPr>
          <p:cNvSpPr/>
          <p:nvPr/>
        </p:nvSpPr>
        <p:spPr>
          <a:xfrm>
            <a:off x="3373477" y="3395207"/>
            <a:ext cx="1499190" cy="184761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Rectangle: Rounded Corners 15">
            <a:extLst>
              <a:ext uri="{FF2B5EF4-FFF2-40B4-BE49-F238E27FC236}">
                <a16:creationId xmlns:a16="http://schemas.microsoft.com/office/drawing/2014/main" id="{C6D07990-9F99-48DD-99E9-DE13951B1624}"/>
              </a:ext>
            </a:extLst>
          </p:cNvPr>
          <p:cNvSpPr/>
          <p:nvPr/>
        </p:nvSpPr>
        <p:spPr>
          <a:xfrm>
            <a:off x="3490189" y="3558388"/>
            <a:ext cx="1286785" cy="499730"/>
          </a:xfrm>
          <a:prstGeom prst="roundRect">
            <a:avLst/>
          </a:prstGeom>
          <a:solidFill>
            <a:srgbClr val="BFBFB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latin typeface="Sherman Sans Book" pitchFamily="50" charset="0"/>
                <a:ea typeface="Sherman Sans Book" pitchFamily="50" charset="0"/>
              </a:rPr>
              <a:t>Partition 0</a:t>
            </a:r>
          </a:p>
        </p:txBody>
      </p:sp>
      <p:sp>
        <p:nvSpPr>
          <p:cNvPr id="17" name="Rectangle: Rounded Corners 16">
            <a:extLst>
              <a:ext uri="{FF2B5EF4-FFF2-40B4-BE49-F238E27FC236}">
                <a16:creationId xmlns:a16="http://schemas.microsoft.com/office/drawing/2014/main" id="{DA9505E9-C9C5-4C30-B0F1-A8099BCCF55F}"/>
              </a:ext>
            </a:extLst>
          </p:cNvPr>
          <p:cNvSpPr/>
          <p:nvPr/>
        </p:nvSpPr>
        <p:spPr>
          <a:xfrm>
            <a:off x="3495381" y="4090384"/>
            <a:ext cx="1286785" cy="499730"/>
          </a:xfrm>
          <a:prstGeom prst="roundRect">
            <a:avLst/>
          </a:prstGeom>
          <a:solidFill>
            <a:srgbClr val="BFBFB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solidFill>
                  <a:schemeClr val="lt1"/>
                </a:solidFill>
                <a:latin typeface="Sherman Sans Book" pitchFamily="50" charset="0"/>
                <a:ea typeface="Sherman Sans Book" pitchFamily="50" charset="0"/>
              </a:rPr>
              <a:t>Partition 1</a:t>
            </a:r>
          </a:p>
        </p:txBody>
      </p:sp>
      <p:sp>
        <p:nvSpPr>
          <p:cNvPr id="23" name="Rectangle 22">
            <a:extLst>
              <a:ext uri="{FF2B5EF4-FFF2-40B4-BE49-F238E27FC236}">
                <a16:creationId xmlns:a16="http://schemas.microsoft.com/office/drawing/2014/main" id="{F2E712CF-09DC-46FC-BEC5-78DF548218FC}"/>
              </a:ext>
            </a:extLst>
          </p:cNvPr>
          <p:cNvSpPr/>
          <p:nvPr/>
        </p:nvSpPr>
        <p:spPr>
          <a:xfrm>
            <a:off x="5503494" y="3415494"/>
            <a:ext cx="1499190" cy="184761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4" name="Rectangle: Rounded Corners 23">
            <a:extLst>
              <a:ext uri="{FF2B5EF4-FFF2-40B4-BE49-F238E27FC236}">
                <a16:creationId xmlns:a16="http://schemas.microsoft.com/office/drawing/2014/main" id="{AEF0008B-FD24-4DBC-BD38-50C94115312E}"/>
              </a:ext>
            </a:extLst>
          </p:cNvPr>
          <p:cNvSpPr/>
          <p:nvPr/>
        </p:nvSpPr>
        <p:spPr>
          <a:xfrm>
            <a:off x="5620206" y="3578675"/>
            <a:ext cx="1286785" cy="499730"/>
          </a:xfrm>
          <a:prstGeom prst="roundRect">
            <a:avLst/>
          </a:prstGeom>
          <a:solidFill>
            <a:srgbClr val="BFBFB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latin typeface="Sherman Sans Book" pitchFamily="50" charset="0"/>
                <a:ea typeface="Sherman Sans Book" pitchFamily="50" charset="0"/>
              </a:rPr>
              <a:t>Partition 0</a:t>
            </a:r>
          </a:p>
        </p:txBody>
      </p:sp>
      <p:sp>
        <p:nvSpPr>
          <p:cNvPr id="25" name="Rectangle: Rounded Corners 24">
            <a:extLst>
              <a:ext uri="{FF2B5EF4-FFF2-40B4-BE49-F238E27FC236}">
                <a16:creationId xmlns:a16="http://schemas.microsoft.com/office/drawing/2014/main" id="{E5D603AD-D38C-48F4-83D0-0BE6C5248660}"/>
              </a:ext>
            </a:extLst>
          </p:cNvPr>
          <p:cNvSpPr/>
          <p:nvPr/>
        </p:nvSpPr>
        <p:spPr>
          <a:xfrm>
            <a:off x="5625398" y="4110671"/>
            <a:ext cx="1286785" cy="499730"/>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noAutofit/>
          </a:bodyPr>
          <a:lstStyle/>
          <a:p>
            <a:pPr algn="ctr"/>
            <a:r>
              <a:rPr lang="en-US" dirty="0">
                <a:solidFill>
                  <a:schemeClr val="tx1">
                    <a:lumMod val="65000"/>
                    <a:lumOff val="35000"/>
                  </a:schemeClr>
                </a:solidFill>
                <a:latin typeface="Sherman Sans Book" pitchFamily="50" charset="0"/>
                <a:ea typeface="Sherman Sans Book" pitchFamily="50" charset="0"/>
              </a:rPr>
              <a:t>Partition 1</a:t>
            </a:r>
          </a:p>
        </p:txBody>
      </p:sp>
      <p:sp>
        <p:nvSpPr>
          <p:cNvPr id="28" name="Rectangle 27">
            <a:extLst>
              <a:ext uri="{FF2B5EF4-FFF2-40B4-BE49-F238E27FC236}">
                <a16:creationId xmlns:a16="http://schemas.microsoft.com/office/drawing/2014/main" id="{4A6C0E7D-3C38-4FB6-B3BB-DF91A18EA6FE}"/>
              </a:ext>
            </a:extLst>
          </p:cNvPr>
          <p:cNvSpPr/>
          <p:nvPr/>
        </p:nvSpPr>
        <p:spPr>
          <a:xfrm>
            <a:off x="1307805" y="5741188"/>
            <a:ext cx="1499190" cy="532760"/>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Consumer 0</a:t>
            </a:r>
          </a:p>
        </p:txBody>
      </p:sp>
      <p:cxnSp>
        <p:nvCxnSpPr>
          <p:cNvPr id="20" name="Connector: Elbow 19">
            <a:extLst>
              <a:ext uri="{FF2B5EF4-FFF2-40B4-BE49-F238E27FC236}">
                <a16:creationId xmlns:a16="http://schemas.microsoft.com/office/drawing/2014/main" id="{92D73F4D-0465-4D6F-94A3-4F9635CCD19F}"/>
              </a:ext>
            </a:extLst>
          </p:cNvPr>
          <p:cNvCxnSpPr/>
          <p:nvPr/>
        </p:nvCxnSpPr>
        <p:spPr>
          <a:xfrm rot="10800000" flipH="1">
            <a:off x="1307805" y="3820354"/>
            <a:ext cx="116712" cy="2187214"/>
          </a:xfrm>
          <a:prstGeom prst="bentConnector3">
            <a:avLst>
              <a:gd name="adj1" fmla="val -587600"/>
            </a:avLst>
          </a:prstGeom>
          <a:ln w="25400">
            <a:solidFill>
              <a:srgbClr val="595959"/>
            </a:solidFill>
            <a:tailEnd type="triangle" w="lg" len="lg"/>
          </a:ln>
        </p:spPr>
        <p:style>
          <a:lnRef idx="1">
            <a:schemeClr val="dk1"/>
          </a:lnRef>
          <a:fillRef idx="0">
            <a:schemeClr val="dk1"/>
          </a:fillRef>
          <a:effectRef idx="0">
            <a:schemeClr val="dk1"/>
          </a:effectRef>
          <a:fontRef idx="minor">
            <a:schemeClr val="tx1"/>
          </a:fontRef>
        </p:style>
      </p:cxnSp>
      <p:cxnSp>
        <p:nvCxnSpPr>
          <p:cNvPr id="21" name="Connector: Elbow 20">
            <a:extLst>
              <a:ext uri="{FF2B5EF4-FFF2-40B4-BE49-F238E27FC236}">
                <a16:creationId xmlns:a16="http://schemas.microsoft.com/office/drawing/2014/main" id="{E4140ABA-0F58-42FE-8491-DC0D2E2081B0}"/>
              </a:ext>
            </a:extLst>
          </p:cNvPr>
          <p:cNvCxnSpPr>
            <a:cxnSpLocks/>
          </p:cNvCxnSpPr>
          <p:nvPr/>
        </p:nvCxnSpPr>
        <p:spPr>
          <a:xfrm flipH="1" flipV="1">
            <a:off x="6893895" y="4360536"/>
            <a:ext cx="36730" cy="1638540"/>
          </a:xfrm>
          <a:prstGeom prst="bentConnector3">
            <a:avLst>
              <a:gd name="adj1" fmla="val -2055739"/>
            </a:avLst>
          </a:prstGeom>
          <a:ln w="25400">
            <a:solidFill>
              <a:srgbClr val="595959"/>
            </a:solidFill>
            <a:tailEnd type="triangle" w="lg" len="lg"/>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8DD9C548-490E-468A-B30A-A0C7493AA41D}"/>
              </a:ext>
            </a:extLst>
          </p:cNvPr>
          <p:cNvSpPr txBox="1"/>
          <p:nvPr/>
        </p:nvSpPr>
        <p:spPr>
          <a:xfrm>
            <a:off x="1546825" y="3100554"/>
            <a:ext cx="874598" cy="338554"/>
          </a:xfrm>
          <a:prstGeom prst="rect">
            <a:avLst/>
          </a:prstGeom>
          <a:noFill/>
        </p:spPr>
        <p:txBody>
          <a:bodyPr wrap="none" rtlCol="0">
            <a:noAutofit/>
          </a:bodyPr>
          <a:lstStyle/>
          <a:p>
            <a:r>
              <a:rPr lang="en-US" sz="1600" dirty="0">
                <a:solidFill>
                  <a:schemeClr val="tx1">
                    <a:lumMod val="65000"/>
                    <a:lumOff val="35000"/>
                  </a:schemeClr>
                </a:solidFill>
                <a:latin typeface="Sherman Sans Book" pitchFamily="50" charset="0"/>
                <a:ea typeface="Sherman Sans Book" pitchFamily="50" charset="0"/>
              </a:rPr>
              <a:t>Broker A</a:t>
            </a:r>
          </a:p>
        </p:txBody>
      </p:sp>
      <p:sp>
        <p:nvSpPr>
          <p:cNvPr id="27" name="TextBox 26">
            <a:extLst>
              <a:ext uri="{FF2B5EF4-FFF2-40B4-BE49-F238E27FC236}">
                <a16:creationId xmlns:a16="http://schemas.microsoft.com/office/drawing/2014/main" id="{E5B09EA9-4465-4409-8EA3-8DB49251337E}"/>
              </a:ext>
            </a:extLst>
          </p:cNvPr>
          <p:cNvSpPr txBox="1"/>
          <p:nvPr/>
        </p:nvSpPr>
        <p:spPr>
          <a:xfrm>
            <a:off x="3645024" y="3100160"/>
            <a:ext cx="861070" cy="338554"/>
          </a:xfrm>
          <a:prstGeom prst="rect">
            <a:avLst/>
          </a:prstGeom>
          <a:noFill/>
        </p:spPr>
        <p:txBody>
          <a:bodyPr wrap="none" rtlCol="0">
            <a:noAutofit/>
          </a:bodyPr>
          <a:lstStyle/>
          <a:p>
            <a:r>
              <a:rPr lang="en-US" sz="1600" dirty="0">
                <a:solidFill>
                  <a:schemeClr val="tx1">
                    <a:lumMod val="65000"/>
                    <a:lumOff val="35000"/>
                  </a:schemeClr>
                </a:solidFill>
                <a:latin typeface="Sherman Sans Book" pitchFamily="50" charset="0"/>
                <a:ea typeface="Sherman Sans Book" pitchFamily="50" charset="0"/>
              </a:rPr>
              <a:t>Broker B</a:t>
            </a:r>
          </a:p>
        </p:txBody>
      </p:sp>
      <p:sp>
        <p:nvSpPr>
          <p:cNvPr id="30" name="TextBox 29">
            <a:extLst>
              <a:ext uri="{FF2B5EF4-FFF2-40B4-BE49-F238E27FC236}">
                <a16:creationId xmlns:a16="http://schemas.microsoft.com/office/drawing/2014/main" id="{C25D5FDA-9C41-4FD5-AB0C-E875EA4152F2}"/>
              </a:ext>
            </a:extLst>
          </p:cNvPr>
          <p:cNvSpPr txBox="1"/>
          <p:nvPr/>
        </p:nvSpPr>
        <p:spPr>
          <a:xfrm>
            <a:off x="5795232" y="3099026"/>
            <a:ext cx="877100" cy="338554"/>
          </a:xfrm>
          <a:prstGeom prst="rect">
            <a:avLst/>
          </a:prstGeom>
          <a:noFill/>
        </p:spPr>
        <p:txBody>
          <a:bodyPr wrap="none" rtlCol="0">
            <a:noAutofit/>
          </a:bodyPr>
          <a:lstStyle/>
          <a:p>
            <a:r>
              <a:rPr lang="en-US" sz="1600" dirty="0">
                <a:solidFill>
                  <a:schemeClr val="tx1">
                    <a:lumMod val="65000"/>
                    <a:lumOff val="35000"/>
                  </a:schemeClr>
                </a:solidFill>
                <a:latin typeface="Sherman Sans Book" pitchFamily="50" charset="0"/>
                <a:ea typeface="Sherman Sans Book" pitchFamily="50" charset="0"/>
              </a:rPr>
              <a:t>Broker C</a:t>
            </a:r>
          </a:p>
        </p:txBody>
      </p:sp>
      <p:sp>
        <p:nvSpPr>
          <p:cNvPr id="29" name="Rectangle 28">
            <a:extLst>
              <a:ext uri="{FF2B5EF4-FFF2-40B4-BE49-F238E27FC236}">
                <a16:creationId xmlns:a16="http://schemas.microsoft.com/office/drawing/2014/main" id="{4C1D315E-EB08-4D19-9C94-135B7F1739E5}"/>
              </a:ext>
            </a:extLst>
          </p:cNvPr>
          <p:cNvSpPr/>
          <p:nvPr/>
        </p:nvSpPr>
        <p:spPr>
          <a:xfrm>
            <a:off x="5503494" y="5732696"/>
            <a:ext cx="1499190" cy="532760"/>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Consumer 1</a:t>
            </a:r>
          </a:p>
        </p:txBody>
      </p:sp>
    </p:spTree>
    <p:extLst>
      <p:ext uri="{BB962C8B-B14F-4D97-AF65-F5344CB8AC3E}">
        <p14:creationId xmlns:p14="http://schemas.microsoft.com/office/powerpoint/2010/main" val="374907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050C1-6325-40FF-80AD-2D4BABC5F897}"/>
              </a:ext>
            </a:extLst>
          </p:cNvPr>
          <p:cNvSpPr>
            <a:spLocks noGrp="1"/>
          </p:cNvSpPr>
          <p:nvPr>
            <p:ph type="title"/>
          </p:nvPr>
        </p:nvSpPr>
        <p:spPr/>
        <p:txBody>
          <a:bodyPr>
            <a:noAutofit/>
          </a:bodyPr>
          <a:lstStyle/>
          <a:p>
            <a:r>
              <a:rPr lang="en-US" dirty="0"/>
              <a:t>Kafka Cluster Visualized 3/5</a:t>
            </a:r>
          </a:p>
        </p:txBody>
      </p:sp>
      <p:sp>
        <p:nvSpPr>
          <p:cNvPr id="3" name="Content Placeholder 2">
            <a:extLst>
              <a:ext uri="{FF2B5EF4-FFF2-40B4-BE49-F238E27FC236}">
                <a16:creationId xmlns:a16="http://schemas.microsoft.com/office/drawing/2014/main" id="{71982BA3-CE4A-4245-B362-4176982B04EB}"/>
              </a:ext>
            </a:extLst>
          </p:cNvPr>
          <p:cNvSpPr>
            <a:spLocks noGrp="1"/>
          </p:cNvSpPr>
          <p:nvPr>
            <p:ph idx="4294967295"/>
          </p:nvPr>
        </p:nvSpPr>
        <p:spPr>
          <a:xfrm>
            <a:off x="768096" y="2286000"/>
            <a:ext cx="7290055" cy="546646"/>
          </a:xfrm>
        </p:spPr>
        <p:txBody>
          <a:bodyPr>
            <a:noAutofit/>
          </a:bodyPr>
          <a:lstStyle/>
          <a:p>
            <a:r>
              <a:rPr lang="en-US" sz="1400" dirty="0"/>
              <a:t>When a producer writes a message to this topic, a lead partition is selected based on key, or round-robin if no key.</a:t>
            </a:r>
          </a:p>
        </p:txBody>
      </p:sp>
      <p:sp>
        <p:nvSpPr>
          <p:cNvPr id="4" name="Footer Placeholder 3">
            <a:extLst>
              <a:ext uri="{FF2B5EF4-FFF2-40B4-BE49-F238E27FC236}">
                <a16:creationId xmlns:a16="http://schemas.microsoft.com/office/drawing/2014/main" id="{07FA7B80-44A5-4E1F-9895-C114C5D881C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78B9161-03D3-4F78-BCE3-2A79470A9CCB}"/>
              </a:ext>
            </a:extLst>
          </p:cNvPr>
          <p:cNvSpPr>
            <a:spLocks noGrp="1"/>
          </p:cNvSpPr>
          <p:nvPr>
            <p:ph type="sldNum" sz="quarter" idx="12"/>
          </p:nvPr>
        </p:nvSpPr>
        <p:spPr/>
        <p:txBody>
          <a:bodyPr>
            <a:noAutofit/>
          </a:bodyPr>
          <a:lstStyle/>
          <a:p>
            <a:fld id="{4FAB73BC-B049-4115-A692-8D63A059BFB8}" type="slidenum">
              <a:rPr lang="en-US" smtClean="0"/>
              <a:pPr/>
              <a:t>21</a:t>
            </a:fld>
            <a:endParaRPr lang="en-US" dirty="0"/>
          </a:p>
        </p:txBody>
      </p:sp>
      <p:sp>
        <p:nvSpPr>
          <p:cNvPr id="6" name="Rectangle 5">
            <a:extLst>
              <a:ext uri="{FF2B5EF4-FFF2-40B4-BE49-F238E27FC236}">
                <a16:creationId xmlns:a16="http://schemas.microsoft.com/office/drawing/2014/main" id="{88A2D526-6901-4007-A7FF-EF89632B32C1}"/>
              </a:ext>
            </a:extLst>
          </p:cNvPr>
          <p:cNvSpPr/>
          <p:nvPr/>
        </p:nvSpPr>
        <p:spPr>
          <a:xfrm>
            <a:off x="1307805" y="3407308"/>
            <a:ext cx="1499190" cy="184761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Rectangle: Rounded Corners 11">
            <a:extLst>
              <a:ext uri="{FF2B5EF4-FFF2-40B4-BE49-F238E27FC236}">
                <a16:creationId xmlns:a16="http://schemas.microsoft.com/office/drawing/2014/main" id="{CA517723-7EEF-42D2-BE0B-7B649D0AC51A}"/>
              </a:ext>
            </a:extLst>
          </p:cNvPr>
          <p:cNvSpPr/>
          <p:nvPr/>
        </p:nvSpPr>
        <p:spPr>
          <a:xfrm>
            <a:off x="1424517" y="3570489"/>
            <a:ext cx="1286785" cy="499730"/>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noAutofit/>
          </a:bodyPr>
          <a:lstStyle/>
          <a:p>
            <a:pPr algn="ctr"/>
            <a:r>
              <a:rPr lang="en-US" dirty="0">
                <a:solidFill>
                  <a:schemeClr val="tx1">
                    <a:lumMod val="65000"/>
                    <a:lumOff val="35000"/>
                  </a:schemeClr>
                </a:solidFill>
                <a:latin typeface="Sherman Sans Book" pitchFamily="50" charset="0"/>
                <a:ea typeface="Sherman Sans Book" pitchFamily="50" charset="0"/>
              </a:rPr>
              <a:t>Partition 0</a:t>
            </a:r>
          </a:p>
        </p:txBody>
      </p:sp>
      <p:sp>
        <p:nvSpPr>
          <p:cNvPr id="13" name="Rectangle: Rounded Corners 12">
            <a:extLst>
              <a:ext uri="{FF2B5EF4-FFF2-40B4-BE49-F238E27FC236}">
                <a16:creationId xmlns:a16="http://schemas.microsoft.com/office/drawing/2014/main" id="{DDE8075E-C59E-4B64-A58F-2FAC419F627D}"/>
              </a:ext>
            </a:extLst>
          </p:cNvPr>
          <p:cNvSpPr/>
          <p:nvPr/>
        </p:nvSpPr>
        <p:spPr>
          <a:xfrm>
            <a:off x="1429709" y="4102485"/>
            <a:ext cx="1286785" cy="499730"/>
          </a:xfrm>
          <a:prstGeom prst="roundRect">
            <a:avLst/>
          </a:prstGeom>
          <a:solidFill>
            <a:srgbClr val="BFBFB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latin typeface="Sherman Sans Book" pitchFamily="50" charset="0"/>
                <a:ea typeface="Sherman Sans Book" pitchFamily="50" charset="0"/>
              </a:rPr>
              <a:t>Partition 1</a:t>
            </a:r>
          </a:p>
        </p:txBody>
      </p:sp>
      <p:sp>
        <p:nvSpPr>
          <p:cNvPr id="15" name="Rectangle 14">
            <a:extLst>
              <a:ext uri="{FF2B5EF4-FFF2-40B4-BE49-F238E27FC236}">
                <a16:creationId xmlns:a16="http://schemas.microsoft.com/office/drawing/2014/main" id="{F55BF09E-5065-402F-9F91-9246F0D305E7}"/>
              </a:ext>
            </a:extLst>
          </p:cNvPr>
          <p:cNvSpPr/>
          <p:nvPr/>
        </p:nvSpPr>
        <p:spPr>
          <a:xfrm>
            <a:off x="3373477" y="3395207"/>
            <a:ext cx="1499190" cy="184761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Rectangle: Rounded Corners 15">
            <a:extLst>
              <a:ext uri="{FF2B5EF4-FFF2-40B4-BE49-F238E27FC236}">
                <a16:creationId xmlns:a16="http://schemas.microsoft.com/office/drawing/2014/main" id="{C6D07990-9F99-48DD-99E9-DE13951B1624}"/>
              </a:ext>
            </a:extLst>
          </p:cNvPr>
          <p:cNvSpPr/>
          <p:nvPr/>
        </p:nvSpPr>
        <p:spPr>
          <a:xfrm>
            <a:off x="3490189" y="3558388"/>
            <a:ext cx="1286785" cy="499730"/>
          </a:xfrm>
          <a:prstGeom prst="roundRect">
            <a:avLst/>
          </a:prstGeom>
          <a:solidFill>
            <a:srgbClr val="BFBFB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latin typeface="Sherman Sans Book" pitchFamily="50" charset="0"/>
                <a:ea typeface="Sherman Sans Book" pitchFamily="50" charset="0"/>
              </a:rPr>
              <a:t>Partition 0</a:t>
            </a:r>
          </a:p>
        </p:txBody>
      </p:sp>
      <p:sp>
        <p:nvSpPr>
          <p:cNvPr id="17" name="Rectangle: Rounded Corners 16">
            <a:extLst>
              <a:ext uri="{FF2B5EF4-FFF2-40B4-BE49-F238E27FC236}">
                <a16:creationId xmlns:a16="http://schemas.microsoft.com/office/drawing/2014/main" id="{DA9505E9-C9C5-4C30-B0F1-A8099BCCF55F}"/>
              </a:ext>
            </a:extLst>
          </p:cNvPr>
          <p:cNvSpPr/>
          <p:nvPr/>
        </p:nvSpPr>
        <p:spPr>
          <a:xfrm>
            <a:off x="3495381" y="4090384"/>
            <a:ext cx="1286785" cy="499730"/>
          </a:xfrm>
          <a:prstGeom prst="roundRect">
            <a:avLst/>
          </a:prstGeom>
          <a:solidFill>
            <a:srgbClr val="BFBFB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solidFill>
                  <a:schemeClr val="lt1"/>
                </a:solidFill>
                <a:latin typeface="Sherman Sans Book" pitchFamily="50" charset="0"/>
                <a:ea typeface="Sherman Sans Book" pitchFamily="50" charset="0"/>
              </a:rPr>
              <a:t>Partition 1</a:t>
            </a:r>
          </a:p>
        </p:txBody>
      </p:sp>
      <p:sp>
        <p:nvSpPr>
          <p:cNvPr id="23" name="Rectangle 22">
            <a:extLst>
              <a:ext uri="{FF2B5EF4-FFF2-40B4-BE49-F238E27FC236}">
                <a16:creationId xmlns:a16="http://schemas.microsoft.com/office/drawing/2014/main" id="{F2E712CF-09DC-46FC-BEC5-78DF548218FC}"/>
              </a:ext>
            </a:extLst>
          </p:cNvPr>
          <p:cNvSpPr/>
          <p:nvPr/>
        </p:nvSpPr>
        <p:spPr>
          <a:xfrm>
            <a:off x="5503494" y="3415494"/>
            <a:ext cx="1499190" cy="184761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4" name="Rectangle: Rounded Corners 23">
            <a:extLst>
              <a:ext uri="{FF2B5EF4-FFF2-40B4-BE49-F238E27FC236}">
                <a16:creationId xmlns:a16="http://schemas.microsoft.com/office/drawing/2014/main" id="{AEF0008B-FD24-4DBC-BD38-50C94115312E}"/>
              </a:ext>
            </a:extLst>
          </p:cNvPr>
          <p:cNvSpPr/>
          <p:nvPr/>
        </p:nvSpPr>
        <p:spPr>
          <a:xfrm>
            <a:off x="5620206" y="3578675"/>
            <a:ext cx="1286785" cy="499730"/>
          </a:xfrm>
          <a:prstGeom prst="roundRect">
            <a:avLst/>
          </a:prstGeom>
          <a:solidFill>
            <a:srgbClr val="BFBFB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latin typeface="Sherman Sans Book" pitchFamily="50" charset="0"/>
                <a:ea typeface="Sherman Sans Book" pitchFamily="50" charset="0"/>
              </a:rPr>
              <a:t>Partition 0</a:t>
            </a:r>
          </a:p>
        </p:txBody>
      </p:sp>
      <p:sp>
        <p:nvSpPr>
          <p:cNvPr id="25" name="Rectangle: Rounded Corners 24">
            <a:extLst>
              <a:ext uri="{FF2B5EF4-FFF2-40B4-BE49-F238E27FC236}">
                <a16:creationId xmlns:a16="http://schemas.microsoft.com/office/drawing/2014/main" id="{E5D603AD-D38C-48F4-83D0-0BE6C5248660}"/>
              </a:ext>
            </a:extLst>
          </p:cNvPr>
          <p:cNvSpPr/>
          <p:nvPr/>
        </p:nvSpPr>
        <p:spPr>
          <a:xfrm>
            <a:off x="5625398" y="4110671"/>
            <a:ext cx="1286785" cy="499730"/>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noAutofit/>
          </a:bodyPr>
          <a:lstStyle/>
          <a:p>
            <a:pPr algn="ctr"/>
            <a:r>
              <a:rPr lang="en-US" dirty="0">
                <a:solidFill>
                  <a:schemeClr val="tx1">
                    <a:lumMod val="65000"/>
                    <a:lumOff val="35000"/>
                  </a:schemeClr>
                </a:solidFill>
                <a:latin typeface="Sherman Sans Book" pitchFamily="50" charset="0"/>
                <a:ea typeface="Sherman Sans Book" pitchFamily="50" charset="0"/>
              </a:rPr>
              <a:t>Partition 1</a:t>
            </a:r>
          </a:p>
        </p:txBody>
      </p:sp>
      <p:sp>
        <p:nvSpPr>
          <p:cNvPr id="28" name="Rectangle 27">
            <a:extLst>
              <a:ext uri="{FF2B5EF4-FFF2-40B4-BE49-F238E27FC236}">
                <a16:creationId xmlns:a16="http://schemas.microsoft.com/office/drawing/2014/main" id="{4A6C0E7D-3C38-4FB6-B3BB-DF91A18EA6FE}"/>
              </a:ext>
            </a:extLst>
          </p:cNvPr>
          <p:cNvSpPr/>
          <p:nvPr/>
        </p:nvSpPr>
        <p:spPr>
          <a:xfrm>
            <a:off x="1307805" y="5741188"/>
            <a:ext cx="1499190" cy="532760"/>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Consumer 0</a:t>
            </a:r>
          </a:p>
        </p:txBody>
      </p:sp>
      <p:sp>
        <p:nvSpPr>
          <p:cNvPr id="29" name="Rectangle 28">
            <a:extLst>
              <a:ext uri="{FF2B5EF4-FFF2-40B4-BE49-F238E27FC236}">
                <a16:creationId xmlns:a16="http://schemas.microsoft.com/office/drawing/2014/main" id="{4C1D315E-EB08-4D19-9C94-135B7F1739E5}"/>
              </a:ext>
            </a:extLst>
          </p:cNvPr>
          <p:cNvSpPr/>
          <p:nvPr/>
        </p:nvSpPr>
        <p:spPr>
          <a:xfrm>
            <a:off x="5503495" y="5732696"/>
            <a:ext cx="1499190" cy="532760"/>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Consumer 1</a:t>
            </a:r>
          </a:p>
        </p:txBody>
      </p:sp>
      <p:cxnSp>
        <p:nvCxnSpPr>
          <p:cNvPr id="20" name="Connector: Elbow 19">
            <a:extLst>
              <a:ext uri="{FF2B5EF4-FFF2-40B4-BE49-F238E27FC236}">
                <a16:creationId xmlns:a16="http://schemas.microsoft.com/office/drawing/2014/main" id="{92D73F4D-0465-4D6F-94A3-4F9635CCD19F}"/>
              </a:ext>
            </a:extLst>
          </p:cNvPr>
          <p:cNvCxnSpPr/>
          <p:nvPr/>
        </p:nvCxnSpPr>
        <p:spPr>
          <a:xfrm rot="10800000" flipH="1">
            <a:off x="1307805" y="3820354"/>
            <a:ext cx="116712" cy="2187214"/>
          </a:xfrm>
          <a:prstGeom prst="bentConnector3">
            <a:avLst>
              <a:gd name="adj1" fmla="val -587600"/>
            </a:avLst>
          </a:prstGeom>
          <a:ln w="25400">
            <a:solidFill>
              <a:srgbClr val="595959"/>
            </a:solidFill>
            <a:headEnd type="triangle" w="lg" len="lg"/>
            <a:tailEnd type="none" w="lg" len="lg"/>
          </a:ln>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A975754F-737F-4E52-A096-890042922602}"/>
              </a:ext>
            </a:extLst>
          </p:cNvPr>
          <p:cNvSpPr/>
          <p:nvPr/>
        </p:nvSpPr>
        <p:spPr>
          <a:xfrm>
            <a:off x="7475579" y="2639747"/>
            <a:ext cx="1260083" cy="532760"/>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Producer</a:t>
            </a:r>
          </a:p>
        </p:txBody>
      </p:sp>
      <p:grpSp>
        <p:nvGrpSpPr>
          <p:cNvPr id="26" name="Group 25">
            <a:extLst>
              <a:ext uri="{FF2B5EF4-FFF2-40B4-BE49-F238E27FC236}">
                <a16:creationId xmlns:a16="http://schemas.microsoft.com/office/drawing/2014/main" id="{8D9D09A6-5297-422E-8F81-1D09E7932C00}"/>
              </a:ext>
            </a:extLst>
          </p:cNvPr>
          <p:cNvGrpSpPr/>
          <p:nvPr/>
        </p:nvGrpSpPr>
        <p:grpSpPr>
          <a:xfrm>
            <a:off x="2711302" y="2572797"/>
            <a:ext cx="4764277" cy="1247557"/>
            <a:chOff x="2711302" y="2408205"/>
            <a:chExt cx="4764277" cy="1503393"/>
          </a:xfrm>
        </p:grpSpPr>
        <p:cxnSp>
          <p:nvCxnSpPr>
            <p:cNvPr id="27" name="Connector: Elbow 26">
              <a:extLst>
                <a:ext uri="{FF2B5EF4-FFF2-40B4-BE49-F238E27FC236}">
                  <a16:creationId xmlns:a16="http://schemas.microsoft.com/office/drawing/2014/main" id="{F6218E8E-D059-4BE2-AB41-89CC3520D73B}"/>
                </a:ext>
              </a:extLst>
            </p:cNvPr>
            <p:cNvCxnSpPr/>
            <p:nvPr/>
          </p:nvCxnSpPr>
          <p:spPr>
            <a:xfrm rot="10800000" flipV="1">
              <a:off x="2711302" y="2851067"/>
              <a:ext cx="4764277" cy="1060531"/>
            </a:xfrm>
            <a:prstGeom prst="bentConnector3">
              <a:avLst>
                <a:gd name="adj1" fmla="val 91014"/>
              </a:avLst>
            </a:prstGeom>
            <a:ln w="25400">
              <a:solidFill>
                <a:srgbClr val="595959"/>
              </a:solidFill>
              <a:tailEnd type="triangle" w="lg" len="lg"/>
            </a:ln>
            <a:effectLst/>
          </p:spPr>
          <p:style>
            <a:lnRef idx="3">
              <a:schemeClr val="accent5"/>
            </a:lnRef>
            <a:fillRef idx="0">
              <a:schemeClr val="accent5"/>
            </a:fillRef>
            <a:effectRef idx="2">
              <a:schemeClr val="accent5"/>
            </a:effectRef>
            <a:fontRef idx="minor">
              <a:schemeClr val="tx1"/>
            </a:fontRef>
          </p:style>
        </p:cxnSp>
        <p:sp>
          <p:nvSpPr>
            <p:cNvPr id="30" name="TextBox 29">
              <a:extLst>
                <a:ext uri="{FF2B5EF4-FFF2-40B4-BE49-F238E27FC236}">
                  <a16:creationId xmlns:a16="http://schemas.microsoft.com/office/drawing/2014/main" id="{DC510418-1C60-48B7-ADB6-67490B4D1A76}"/>
                </a:ext>
              </a:extLst>
            </p:cNvPr>
            <p:cNvSpPr txBox="1"/>
            <p:nvPr/>
          </p:nvSpPr>
          <p:spPr>
            <a:xfrm>
              <a:off x="3817835" y="2408205"/>
              <a:ext cx="2678297" cy="445071"/>
            </a:xfrm>
            <a:prstGeom prst="rect">
              <a:avLst/>
            </a:prstGeom>
            <a:noFill/>
          </p:spPr>
          <p:txBody>
            <a:bodyPr wrap="none" rtlCol="0">
              <a:noAutofit/>
            </a:bodyPr>
            <a:lstStyle/>
            <a:p>
              <a:r>
                <a:rPr lang="en-US" dirty="0">
                  <a:solidFill>
                    <a:schemeClr val="tx1">
                      <a:lumMod val="65000"/>
                      <a:lumOff val="35000"/>
                    </a:schemeClr>
                  </a:solidFill>
                  <a:latin typeface="Sherman Sans Book" pitchFamily="50" charset="0"/>
                  <a:ea typeface="Sherman Sans Book" pitchFamily="50" charset="0"/>
                </a:rPr>
                <a:t>Topic: “Test” Message: “Foo”</a:t>
              </a:r>
            </a:p>
          </p:txBody>
        </p:sp>
      </p:grpSp>
      <p:sp>
        <p:nvSpPr>
          <p:cNvPr id="31" name="TextBox 30">
            <a:extLst>
              <a:ext uri="{FF2B5EF4-FFF2-40B4-BE49-F238E27FC236}">
                <a16:creationId xmlns:a16="http://schemas.microsoft.com/office/drawing/2014/main" id="{332EF2B8-99B9-47D2-A06A-43F5696A8492}"/>
              </a:ext>
            </a:extLst>
          </p:cNvPr>
          <p:cNvSpPr txBox="1"/>
          <p:nvPr/>
        </p:nvSpPr>
        <p:spPr>
          <a:xfrm>
            <a:off x="1546825" y="3100554"/>
            <a:ext cx="874598" cy="338554"/>
          </a:xfrm>
          <a:prstGeom prst="rect">
            <a:avLst/>
          </a:prstGeom>
          <a:noFill/>
        </p:spPr>
        <p:txBody>
          <a:bodyPr wrap="none" rtlCol="0">
            <a:noAutofit/>
          </a:bodyPr>
          <a:lstStyle/>
          <a:p>
            <a:r>
              <a:rPr lang="en-US" sz="1600" dirty="0">
                <a:solidFill>
                  <a:schemeClr val="tx1">
                    <a:lumMod val="65000"/>
                    <a:lumOff val="35000"/>
                  </a:schemeClr>
                </a:solidFill>
                <a:latin typeface="Sherman Sans Book" pitchFamily="50" charset="0"/>
                <a:ea typeface="Sherman Sans Book" pitchFamily="50" charset="0"/>
              </a:rPr>
              <a:t>Broker A</a:t>
            </a:r>
          </a:p>
        </p:txBody>
      </p:sp>
      <p:sp>
        <p:nvSpPr>
          <p:cNvPr id="32" name="TextBox 31">
            <a:extLst>
              <a:ext uri="{FF2B5EF4-FFF2-40B4-BE49-F238E27FC236}">
                <a16:creationId xmlns:a16="http://schemas.microsoft.com/office/drawing/2014/main" id="{81334281-4586-4B2F-85F5-D029489C060B}"/>
              </a:ext>
            </a:extLst>
          </p:cNvPr>
          <p:cNvSpPr txBox="1"/>
          <p:nvPr/>
        </p:nvSpPr>
        <p:spPr>
          <a:xfrm>
            <a:off x="3645024" y="3100160"/>
            <a:ext cx="861070" cy="338554"/>
          </a:xfrm>
          <a:prstGeom prst="rect">
            <a:avLst/>
          </a:prstGeom>
          <a:noFill/>
        </p:spPr>
        <p:txBody>
          <a:bodyPr wrap="none" rtlCol="0">
            <a:noAutofit/>
          </a:bodyPr>
          <a:lstStyle/>
          <a:p>
            <a:r>
              <a:rPr lang="en-US" sz="1600" dirty="0">
                <a:solidFill>
                  <a:schemeClr val="tx1">
                    <a:lumMod val="65000"/>
                    <a:lumOff val="35000"/>
                  </a:schemeClr>
                </a:solidFill>
                <a:latin typeface="Sherman Sans Book" pitchFamily="50" charset="0"/>
                <a:ea typeface="Sherman Sans Book" pitchFamily="50" charset="0"/>
              </a:rPr>
              <a:t>Broker B</a:t>
            </a:r>
          </a:p>
        </p:txBody>
      </p:sp>
      <p:sp>
        <p:nvSpPr>
          <p:cNvPr id="33" name="TextBox 32">
            <a:extLst>
              <a:ext uri="{FF2B5EF4-FFF2-40B4-BE49-F238E27FC236}">
                <a16:creationId xmlns:a16="http://schemas.microsoft.com/office/drawing/2014/main" id="{A63494B8-AA1A-48A0-83C6-B414FE7DF601}"/>
              </a:ext>
            </a:extLst>
          </p:cNvPr>
          <p:cNvSpPr txBox="1"/>
          <p:nvPr/>
        </p:nvSpPr>
        <p:spPr>
          <a:xfrm>
            <a:off x="5795232" y="3099026"/>
            <a:ext cx="877100" cy="338554"/>
          </a:xfrm>
          <a:prstGeom prst="rect">
            <a:avLst/>
          </a:prstGeom>
          <a:noFill/>
        </p:spPr>
        <p:txBody>
          <a:bodyPr wrap="none" rtlCol="0">
            <a:noAutofit/>
          </a:bodyPr>
          <a:lstStyle/>
          <a:p>
            <a:r>
              <a:rPr lang="en-US" sz="1600" dirty="0">
                <a:solidFill>
                  <a:schemeClr val="tx1">
                    <a:lumMod val="65000"/>
                    <a:lumOff val="35000"/>
                  </a:schemeClr>
                </a:solidFill>
                <a:latin typeface="Sherman Sans Book" pitchFamily="50" charset="0"/>
                <a:ea typeface="Sherman Sans Book" pitchFamily="50" charset="0"/>
              </a:rPr>
              <a:t>Broker C</a:t>
            </a:r>
          </a:p>
        </p:txBody>
      </p:sp>
    </p:spTree>
    <p:extLst>
      <p:ext uri="{BB962C8B-B14F-4D97-AF65-F5344CB8AC3E}">
        <p14:creationId xmlns:p14="http://schemas.microsoft.com/office/powerpoint/2010/main" val="199435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050C1-6325-40FF-80AD-2D4BABC5F897}"/>
              </a:ext>
            </a:extLst>
          </p:cNvPr>
          <p:cNvSpPr>
            <a:spLocks noGrp="1"/>
          </p:cNvSpPr>
          <p:nvPr>
            <p:ph type="title"/>
          </p:nvPr>
        </p:nvSpPr>
        <p:spPr/>
        <p:txBody>
          <a:bodyPr>
            <a:noAutofit/>
          </a:bodyPr>
          <a:lstStyle/>
          <a:p>
            <a:r>
              <a:rPr lang="en-US" dirty="0"/>
              <a:t>Kafka Cluster Visualized 4/5</a:t>
            </a:r>
          </a:p>
        </p:txBody>
      </p:sp>
      <p:sp>
        <p:nvSpPr>
          <p:cNvPr id="3" name="Content Placeholder 2">
            <a:extLst>
              <a:ext uri="{FF2B5EF4-FFF2-40B4-BE49-F238E27FC236}">
                <a16:creationId xmlns:a16="http://schemas.microsoft.com/office/drawing/2014/main" id="{71982BA3-CE4A-4245-B362-4176982B04EB}"/>
              </a:ext>
            </a:extLst>
          </p:cNvPr>
          <p:cNvSpPr>
            <a:spLocks noGrp="1"/>
          </p:cNvSpPr>
          <p:nvPr>
            <p:ph idx="4294967295"/>
          </p:nvPr>
        </p:nvSpPr>
        <p:spPr>
          <a:xfrm>
            <a:off x="768096" y="2286000"/>
            <a:ext cx="7290055" cy="327899"/>
          </a:xfrm>
        </p:spPr>
        <p:txBody>
          <a:bodyPr>
            <a:noAutofit/>
          </a:bodyPr>
          <a:lstStyle/>
          <a:p>
            <a:r>
              <a:rPr lang="en-US" sz="1600" dirty="0"/>
              <a:t>In round-robin, the next message is written to the next lead partition, Partition 1 in this case.</a:t>
            </a:r>
          </a:p>
        </p:txBody>
      </p:sp>
      <p:sp>
        <p:nvSpPr>
          <p:cNvPr id="4" name="Footer Placeholder 3">
            <a:extLst>
              <a:ext uri="{FF2B5EF4-FFF2-40B4-BE49-F238E27FC236}">
                <a16:creationId xmlns:a16="http://schemas.microsoft.com/office/drawing/2014/main" id="{07FA7B80-44A5-4E1F-9895-C114C5D881C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78B9161-03D3-4F78-BCE3-2A79470A9CCB}"/>
              </a:ext>
            </a:extLst>
          </p:cNvPr>
          <p:cNvSpPr>
            <a:spLocks noGrp="1"/>
          </p:cNvSpPr>
          <p:nvPr>
            <p:ph type="sldNum" sz="quarter" idx="12"/>
          </p:nvPr>
        </p:nvSpPr>
        <p:spPr/>
        <p:txBody>
          <a:bodyPr>
            <a:noAutofit/>
          </a:bodyPr>
          <a:lstStyle/>
          <a:p>
            <a:fld id="{4FAB73BC-B049-4115-A692-8D63A059BFB8}" type="slidenum">
              <a:rPr lang="en-US" smtClean="0"/>
              <a:pPr/>
              <a:t>22</a:t>
            </a:fld>
            <a:endParaRPr lang="en-US" dirty="0"/>
          </a:p>
        </p:txBody>
      </p:sp>
      <p:sp>
        <p:nvSpPr>
          <p:cNvPr id="6" name="Rectangle 5">
            <a:extLst>
              <a:ext uri="{FF2B5EF4-FFF2-40B4-BE49-F238E27FC236}">
                <a16:creationId xmlns:a16="http://schemas.microsoft.com/office/drawing/2014/main" id="{88A2D526-6901-4007-A7FF-EF89632B32C1}"/>
              </a:ext>
            </a:extLst>
          </p:cNvPr>
          <p:cNvSpPr/>
          <p:nvPr/>
        </p:nvSpPr>
        <p:spPr>
          <a:xfrm>
            <a:off x="1307805" y="3407308"/>
            <a:ext cx="1499190" cy="184761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Rectangle: Rounded Corners 11">
            <a:extLst>
              <a:ext uri="{FF2B5EF4-FFF2-40B4-BE49-F238E27FC236}">
                <a16:creationId xmlns:a16="http://schemas.microsoft.com/office/drawing/2014/main" id="{CA517723-7EEF-42D2-BE0B-7B649D0AC51A}"/>
              </a:ext>
            </a:extLst>
          </p:cNvPr>
          <p:cNvSpPr/>
          <p:nvPr/>
        </p:nvSpPr>
        <p:spPr>
          <a:xfrm>
            <a:off x="1424517" y="3570489"/>
            <a:ext cx="1286785" cy="499730"/>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noAutofit/>
          </a:bodyPr>
          <a:lstStyle/>
          <a:p>
            <a:pPr algn="ctr"/>
            <a:r>
              <a:rPr lang="en-US" dirty="0">
                <a:solidFill>
                  <a:schemeClr val="tx1">
                    <a:lumMod val="65000"/>
                    <a:lumOff val="35000"/>
                  </a:schemeClr>
                </a:solidFill>
                <a:latin typeface="Sherman Sans Book" pitchFamily="50" charset="0"/>
                <a:ea typeface="Sherman Sans Book" pitchFamily="50" charset="0"/>
              </a:rPr>
              <a:t>Partition 0</a:t>
            </a:r>
          </a:p>
        </p:txBody>
      </p:sp>
      <p:sp>
        <p:nvSpPr>
          <p:cNvPr id="13" name="Rectangle: Rounded Corners 12">
            <a:extLst>
              <a:ext uri="{FF2B5EF4-FFF2-40B4-BE49-F238E27FC236}">
                <a16:creationId xmlns:a16="http://schemas.microsoft.com/office/drawing/2014/main" id="{DDE8075E-C59E-4B64-A58F-2FAC419F627D}"/>
              </a:ext>
            </a:extLst>
          </p:cNvPr>
          <p:cNvSpPr/>
          <p:nvPr/>
        </p:nvSpPr>
        <p:spPr>
          <a:xfrm>
            <a:off x="1429709" y="4102485"/>
            <a:ext cx="1286785" cy="499730"/>
          </a:xfrm>
          <a:prstGeom prst="roundRect">
            <a:avLst/>
          </a:prstGeom>
          <a:solidFill>
            <a:srgbClr val="BFBFB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latin typeface="Sherman Sans Book" pitchFamily="50" charset="0"/>
                <a:ea typeface="Sherman Sans Book" pitchFamily="50" charset="0"/>
              </a:rPr>
              <a:t>Partition 1</a:t>
            </a:r>
          </a:p>
        </p:txBody>
      </p:sp>
      <p:sp>
        <p:nvSpPr>
          <p:cNvPr id="15" name="Rectangle 14">
            <a:extLst>
              <a:ext uri="{FF2B5EF4-FFF2-40B4-BE49-F238E27FC236}">
                <a16:creationId xmlns:a16="http://schemas.microsoft.com/office/drawing/2014/main" id="{F55BF09E-5065-402F-9F91-9246F0D305E7}"/>
              </a:ext>
            </a:extLst>
          </p:cNvPr>
          <p:cNvSpPr/>
          <p:nvPr/>
        </p:nvSpPr>
        <p:spPr>
          <a:xfrm>
            <a:off x="3373477" y="3395207"/>
            <a:ext cx="1499190" cy="184761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Rectangle: Rounded Corners 15">
            <a:extLst>
              <a:ext uri="{FF2B5EF4-FFF2-40B4-BE49-F238E27FC236}">
                <a16:creationId xmlns:a16="http://schemas.microsoft.com/office/drawing/2014/main" id="{C6D07990-9F99-48DD-99E9-DE13951B1624}"/>
              </a:ext>
            </a:extLst>
          </p:cNvPr>
          <p:cNvSpPr/>
          <p:nvPr/>
        </p:nvSpPr>
        <p:spPr>
          <a:xfrm>
            <a:off x="3490189" y="3558388"/>
            <a:ext cx="1286785" cy="499730"/>
          </a:xfrm>
          <a:prstGeom prst="roundRect">
            <a:avLst/>
          </a:prstGeom>
          <a:solidFill>
            <a:srgbClr val="BFBFB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latin typeface="Sherman Sans Book" pitchFamily="50" charset="0"/>
                <a:ea typeface="Sherman Sans Book" pitchFamily="50" charset="0"/>
              </a:rPr>
              <a:t>Partition 0</a:t>
            </a:r>
          </a:p>
        </p:txBody>
      </p:sp>
      <p:sp>
        <p:nvSpPr>
          <p:cNvPr id="17" name="Rectangle: Rounded Corners 16">
            <a:extLst>
              <a:ext uri="{FF2B5EF4-FFF2-40B4-BE49-F238E27FC236}">
                <a16:creationId xmlns:a16="http://schemas.microsoft.com/office/drawing/2014/main" id="{DA9505E9-C9C5-4C30-B0F1-A8099BCCF55F}"/>
              </a:ext>
            </a:extLst>
          </p:cNvPr>
          <p:cNvSpPr/>
          <p:nvPr/>
        </p:nvSpPr>
        <p:spPr>
          <a:xfrm>
            <a:off x="3495381" y="4090384"/>
            <a:ext cx="1286785" cy="499730"/>
          </a:xfrm>
          <a:prstGeom prst="roundRect">
            <a:avLst/>
          </a:prstGeom>
          <a:solidFill>
            <a:srgbClr val="BFBFB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solidFill>
                  <a:schemeClr val="lt1"/>
                </a:solidFill>
                <a:latin typeface="Sherman Sans Book" pitchFamily="50" charset="0"/>
                <a:ea typeface="Sherman Sans Book" pitchFamily="50" charset="0"/>
              </a:rPr>
              <a:t>Partition 1</a:t>
            </a:r>
          </a:p>
        </p:txBody>
      </p:sp>
      <p:sp>
        <p:nvSpPr>
          <p:cNvPr id="23" name="Rectangle 22">
            <a:extLst>
              <a:ext uri="{FF2B5EF4-FFF2-40B4-BE49-F238E27FC236}">
                <a16:creationId xmlns:a16="http://schemas.microsoft.com/office/drawing/2014/main" id="{F2E712CF-09DC-46FC-BEC5-78DF548218FC}"/>
              </a:ext>
            </a:extLst>
          </p:cNvPr>
          <p:cNvSpPr/>
          <p:nvPr/>
        </p:nvSpPr>
        <p:spPr>
          <a:xfrm>
            <a:off x="5503494" y="3415494"/>
            <a:ext cx="1499190" cy="184761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4" name="Rectangle: Rounded Corners 23">
            <a:extLst>
              <a:ext uri="{FF2B5EF4-FFF2-40B4-BE49-F238E27FC236}">
                <a16:creationId xmlns:a16="http://schemas.microsoft.com/office/drawing/2014/main" id="{AEF0008B-FD24-4DBC-BD38-50C94115312E}"/>
              </a:ext>
            </a:extLst>
          </p:cNvPr>
          <p:cNvSpPr/>
          <p:nvPr/>
        </p:nvSpPr>
        <p:spPr>
          <a:xfrm>
            <a:off x="5620206" y="3578675"/>
            <a:ext cx="1286785" cy="499730"/>
          </a:xfrm>
          <a:prstGeom prst="roundRect">
            <a:avLst/>
          </a:prstGeom>
          <a:solidFill>
            <a:srgbClr val="BFBFB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latin typeface="Sherman Sans Book" pitchFamily="50" charset="0"/>
                <a:ea typeface="Sherman Sans Book" pitchFamily="50" charset="0"/>
              </a:rPr>
              <a:t>Partition 0</a:t>
            </a:r>
          </a:p>
        </p:txBody>
      </p:sp>
      <p:sp>
        <p:nvSpPr>
          <p:cNvPr id="25" name="Rectangle: Rounded Corners 24">
            <a:extLst>
              <a:ext uri="{FF2B5EF4-FFF2-40B4-BE49-F238E27FC236}">
                <a16:creationId xmlns:a16="http://schemas.microsoft.com/office/drawing/2014/main" id="{E5D603AD-D38C-48F4-83D0-0BE6C5248660}"/>
              </a:ext>
            </a:extLst>
          </p:cNvPr>
          <p:cNvSpPr/>
          <p:nvPr/>
        </p:nvSpPr>
        <p:spPr>
          <a:xfrm>
            <a:off x="5625398" y="4110671"/>
            <a:ext cx="1286785" cy="499730"/>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noAutofit/>
          </a:bodyPr>
          <a:lstStyle/>
          <a:p>
            <a:pPr algn="ctr"/>
            <a:r>
              <a:rPr lang="en-US" dirty="0">
                <a:solidFill>
                  <a:schemeClr val="tx1">
                    <a:lumMod val="65000"/>
                    <a:lumOff val="35000"/>
                  </a:schemeClr>
                </a:solidFill>
                <a:latin typeface="Sherman Sans Book" pitchFamily="50" charset="0"/>
                <a:ea typeface="Sherman Sans Book" pitchFamily="50" charset="0"/>
              </a:rPr>
              <a:t>Partition 1</a:t>
            </a:r>
          </a:p>
        </p:txBody>
      </p:sp>
      <p:sp>
        <p:nvSpPr>
          <p:cNvPr id="28" name="Rectangle 27">
            <a:extLst>
              <a:ext uri="{FF2B5EF4-FFF2-40B4-BE49-F238E27FC236}">
                <a16:creationId xmlns:a16="http://schemas.microsoft.com/office/drawing/2014/main" id="{4A6C0E7D-3C38-4FB6-B3BB-DF91A18EA6FE}"/>
              </a:ext>
            </a:extLst>
          </p:cNvPr>
          <p:cNvSpPr/>
          <p:nvPr/>
        </p:nvSpPr>
        <p:spPr>
          <a:xfrm>
            <a:off x="1307805" y="5741188"/>
            <a:ext cx="1499190" cy="532760"/>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Consumer 0</a:t>
            </a:r>
          </a:p>
        </p:txBody>
      </p:sp>
      <p:sp>
        <p:nvSpPr>
          <p:cNvPr id="29" name="Rectangle 28">
            <a:extLst>
              <a:ext uri="{FF2B5EF4-FFF2-40B4-BE49-F238E27FC236}">
                <a16:creationId xmlns:a16="http://schemas.microsoft.com/office/drawing/2014/main" id="{4C1D315E-EB08-4D19-9C94-135B7F1739E5}"/>
              </a:ext>
            </a:extLst>
          </p:cNvPr>
          <p:cNvSpPr/>
          <p:nvPr/>
        </p:nvSpPr>
        <p:spPr>
          <a:xfrm>
            <a:off x="5503494" y="5732696"/>
            <a:ext cx="1499190" cy="532760"/>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Consumer 1</a:t>
            </a:r>
          </a:p>
        </p:txBody>
      </p:sp>
      <p:sp>
        <p:nvSpPr>
          <p:cNvPr id="22" name="Rectangle 21">
            <a:extLst>
              <a:ext uri="{FF2B5EF4-FFF2-40B4-BE49-F238E27FC236}">
                <a16:creationId xmlns:a16="http://schemas.microsoft.com/office/drawing/2014/main" id="{A975754F-737F-4E52-A096-890042922602}"/>
              </a:ext>
            </a:extLst>
          </p:cNvPr>
          <p:cNvSpPr/>
          <p:nvPr/>
        </p:nvSpPr>
        <p:spPr>
          <a:xfrm>
            <a:off x="7475579" y="2639747"/>
            <a:ext cx="1260083" cy="532760"/>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Producer</a:t>
            </a:r>
          </a:p>
        </p:txBody>
      </p:sp>
      <p:sp>
        <p:nvSpPr>
          <p:cNvPr id="31" name="TextBox 30">
            <a:extLst>
              <a:ext uri="{FF2B5EF4-FFF2-40B4-BE49-F238E27FC236}">
                <a16:creationId xmlns:a16="http://schemas.microsoft.com/office/drawing/2014/main" id="{332EF2B8-99B9-47D2-A06A-43F5696A8492}"/>
              </a:ext>
            </a:extLst>
          </p:cNvPr>
          <p:cNvSpPr txBox="1"/>
          <p:nvPr/>
        </p:nvSpPr>
        <p:spPr>
          <a:xfrm>
            <a:off x="1546825" y="3100554"/>
            <a:ext cx="874598" cy="338554"/>
          </a:xfrm>
          <a:prstGeom prst="rect">
            <a:avLst/>
          </a:prstGeom>
          <a:noFill/>
        </p:spPr>
        <p:txBody>
          <a:bodyPr wrap="none" rtlCol="0">
            <a:noAutofit/>
          </a:bodyPr>
          <a:lstStyle/>
          <a:p>
            <a:r>
              <a:rPr lang="en-US" sz="1600" dirty="0">
                <a:solidFill>
                  <a:schemeClr val="tx1">
                    <a:lumMod val="65000"/>
                    <a:lumOff val="35000"/>
                  </a:schemeClr>
                </a:solidFill>
                <a:latin typeface="Sherman Sans Book" pitchFamily="50" charset="0"/>
                <a:ea typeface="Sherman Sans Book" pitchFamily="50" charset="0"/>
              </a:rPr>
              <a:t>Broker A</a:t>
            </a:r>
          </a:p>
        </p:txBody>
      </p:sp>
      <p:sp>
        <p:nvSpPr>
          <p:cNvPr id="32" name="TextBox 31">
            <a:extLst>
              <a:ext uri="{FF2B5EF4-FFF2-40B4-BE49-F238E27FC236}">
                <a16:creationId xmlns:a16="http://schemas.microsoft.com/office/drawing/2014/main" id="{81334281-4586-4B2F-85F5-D029489C060B}"/>
              </a:ext>
            </a:extLst>
          </p:cNvPr>
          <p:cNvSpPr txBox="1"/>
          <p:nvPr/>
        </p:nvSpPr>
        <p:spPr>
          <a:xfrm>
            <a:off x="3645024" y="3100160"/>
            <a:ext cx="861070" cy="338554"/>
          </a:xfrm>
          <a:prstGeom prst="rect">
            <a:avLst/>
          </a:prstGeom>
          <a:noFill/>
        </p:spPr>
        <p:txBody>
          <a:bodyPr wrap="none" rtlCol="0">
            <a:noAutofit/>
          </a:bodyPr>
          <a:lstStyle/>
          <a:p>
            <a:r>
              <a:rPr lang="en-US" sz="1600" dirty="0">
                <a:solidFill>
                  <a:schemeClr val="tx1">
                    <a:lumMod val="65000"/>
                    <a:lumOff val="35000"/>
                  </a:schemeClr>
                </a:solidFill>
                <a:latin typeface="Sherman Sans Book" pitchFamily="50" charset="0"/>
                <a:ea typeface="Sherman Sans Book" pitchFamily="50" charset="0"/>
              </a:rPr>
              <a:t>Broker B</a:t>
            </a:r>
          </a:p>
        </p:txBody>
      </p:sp>
      <p:sp>
        <p:nvSpPr>
          <p:cNvPr id="33" name="TextBox 32">
            <a:extLst>
              <a:ext uri="{FF2B5EF4-FFF2-40B4-BE49-F238E27FC236}">
                <a16:creationId xmlns:a16="http://schemas.microsoft.com/office/drawing/2014/main" id="{A63494B8-AA1A-48A0-83C6-B414FE7DF601}"/>
              </a:ext>
            </a:extLst>
          </p:cNvPr>
          <p:cNvSpPr txBox="1"/>
          <p:nvPr/>
        </p:nvSpPr>
        <p:spPr>
          <a:xfrm>
            <a:off x="5795232" y="3099026"/>
            <a:ext cx="877100" cy="338554"/>
          </a:xfrm>
          <a:prstGeom prst="rect">
            <a:avLst/>
          </a:prstGeom>
          <a:noFill/>
        </p:spPr>
        <p:txBody>
          <a:bodyPr wrap="none" rtlCol="0">
            <a:noAutofit/>
          </a:bodyPr>
          <a:lstStyle/>
          <a:p>
            <a:r>
              <a:rPr lang="en-US" sz="1600" dirty="0">
                <a:solidFill>
                  <a:schemeClr val="tx1">
                    <a:lumMod val="65000"/>
                    <a:lumOff val="35000"/>
                  </a:schemeClr>
                </a:solidFill>
                <a:latin typeface="Sherman Sans Book" pitchFamily="50" charset="0"/>
                <a:ea typeface="Sherman Sans Book" pitchFamily="50" charset="0"/>
              </a:rPr>
              <a:t>Broker C</a:t>
            </a:r>
          </a:p>
        </p:txBody>
      </p:sp>
      <p:grpSp>
        <p:nvGrpSpPr>
          <p:cNvPr id="34" name="Group 33">
            <a:extLst>
              <a:ext uri="{FF2B5EF4-FFF2-40B4-BE49-F238E27FC236}">
                <a16:creationId xmlns:a16="http://schemas.microsoft.com/office/drawing/2014/main" id="{4A281129-6006-4542-856A-EBE3E995FFCC}"/>
              </a:ext>
            </a:extLst>
          </p:cNvPr>
          <p:cNvGrpSpPr/>
          <p:nvPr/>
        </p:nvGrpSpPr>
        <p:grpSpPr>
          <a:xfrm>
            <a:off x="4703922" y="2585025"/>
            <a:ext cx="2764026" cy="1796867"/>
            <a:chOff x="4703922" y="2585025"/>
            <a:chExt cx="2764026" cy="1796867"/>
          </a:xfrm>
        </p:grpSpPr>
        <p:cxnSp>
          <p:nvCxnSpPr>
            <p:cNvPr id="35" name="Connector: Elbow 34">
              <a:extLst>
                <a:ext uri="{FF2B5EF4-FFF2-40B4-BE49-F238E27FC236}">
                  <a16:creationId xmlns:a16="http://schemas.microsoft.com/office/drawing/2014/main" id="{CB4930A2-63F8-43E6-92E7-A03D3C3AA75B}"/>
                </a:ext>
              </a:extLst>
            </p:cNvPr>
            <p:cNvCxnSpPr>
              <a:cxnSpLocks/>
            </p:cNvCxnSpPr>
            <p:nvPr/>
          </p:nvCxnSpPr>
          <p:spPr>
            <a:xfrm rot="10800000" flipV="1">
              <a:off x="5594873" y="2886290"/>
              <a:ext cx="1873075" cy="1495602"/>
            </a:xfrm>
            <a:prstGeom prst="bentConnector3">
              <a:avLst>
                <a:gd name="adj1" fmla="val 119740"/>
              </a:avLst>
            </a:prstGeom>
            <a:ln w="25400">
              <a:solidFill>
                <a:srgbClr val="595959"/>
              </a:solidFill>
              <a:tailEnd type="triangle" w="lg" len="lg"/>
            </a:ln>
            <a:effectLst/>
          </p:spPr>
          <p:style>
            <a:lnRef idx="3">
              <a:schemeClr val="accent5"/>
            </a:lnRef>
            <a:fillRef idx="0">
              <a:schemeClr val="accent5"/>
            </a:fillRef>
            <a:effectRef idx="2">
              <a:schemeClr val="accent5"/>
            </a:effectRef>
            <a:fontRef idx="minor">
              <a:schemeClr val="tx1"/>
            </a:fontRef>
          </p:style>
        </p:cxnSp>
        <p:sp>
          <p:nvSpPr>
            <p:cNvPr id="36" name="TextBox 35">
              <a:extLst>
                <a:ext uri="{FF2B5EF4-FFF2-40B4-BE49-F238E27FC236}">
                  <a16:creationId xmlns:a16="http://schemas.microsoft.com/office/drawing/2014/main" id="{77EBE8DB-2F71-445E-AEE7-C2135B745740}"/>
                </a:ext>
              </a:extLst>
            </p:cNvPr>
            <p:cNvSpPr txBox="1"/>
            <p:nvPr/>
          </p:nvSpPr>
          <p:spPr>
            <a:xfrm>
              <a:off x="4703922" y="2585025"/>
              <a:ext cx="2764026" cy="338554"/>
            </a:xfrm>
            <a:prstGeom prst="rect">
              <a:avLst/>
            </a:prstGeom>
            <a:noFill/>
          </p:spPr>
          <p:txBody>
            <a:bodyPr wrap="square" rtlCol="0">
              <a:noAutofit/>
            </a:bodyPr>
            <a:lstStyle/>
            <a:p>
              <a:r>
                <a:rPr lang="en-US" sz="1600" dirty="0">
                  <a:solidFill>
                    <a:schemeClr val="tx1">
                      <a:lumMod val="65000"/>
                      <a:lumOff val="35000"/>
                    </a:schemeClr>
                  </a:solidFill>
                  <a:latin typeface="Sherman Sans Book" pitchFamily="50" charset="0"/>
                  <a:ea typeface="Sherman Sans Book" pitchFamily="50" charset="0"/>
                </a:rPr>
                <a:t>Topic: “Test” Message: “Bar”</a:t>
              </a:r>
            </a:p>
          </p:txBody>
        </p:sp>
      </p:grpSp>
      <p:cxnSp>
        <p:nvCxnSpPr>
          <p:cNvPr id="37" name="Connector: Elbow 36">
            <a:extLst>
              <a:ext uri="{FF2B5EF4-FFF2-40B4-BE49-F238E27FC236}">
                <a16:creationId xmlns:a16="http://schemas.microsoft.com/office/drawing/2014/main" id="{62955940-0DEE-4C05-B6DE-CFA5F37177DF}"/>
              </a:ext>
            </a:extLst>
          </p:cNvPr>
          <p:cNvCxnSpPr>
            <a:cxnSpLocks/>
            <a:stCxn id="23" idx="3"/>
            <a:endCxn id="29" idx="3"/>
          </p:cNvCxnSpPr>
          <p:nvPr/>
        </p:nvCxnSpPr>
        <p:spPr>
          <a:xfrm>
            <a:off x="7002684" y="4339304"/>
            <a:ext cx="12700" cy="1659772"/>
          </a:xfrm>
          <a:prstGeom prst="bentConnector3">
            <a:avLst>
              <a:gd name="adj1" fmla="val 1800000"/>
            </a:avLst>
          </a:prstGeom>
          <a:ln w="25400">
            <a:solidFill>
              <a:srgbClr val="595959"/>
            </a:solidFill>
            <a:tailEnd type="triangle" w="lg" len="lg"/>
          </a:ln>
          <a:effectLst/>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73287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050C1-6325-40FF-80AD-2D4BABC5F897}"/>
              </a:ext>
            </a:extLst>
          </p:cNvPr>
          <p:cNvSpPr>
            <a:spLocks noGrp="1"/>
          </p:cNvSpPr>
          <p:nvPr>
            <p:ph type="title"/>
          </p:nvPr>
        </p:nvSpPr>
        <p:spPr/>
        <p:txBody>
          <a:bodyPr>
            <a:noAutofit/>
          </a:bodyPr>
          <a:lstStyle/>
          <a:p>
            <a:r>
              <a:rPr lang="en-US" dirty="0"/>
              <a:t>Kafka Cluster Visualized 5/5</a:t>
            </a:r>
          </a:p>
        </p:txBody>
      </p:sp>
      <p:sp>
        <p:nvSpPr>
          <p:cNvPr id="3" name="Content Placeholder 2">
            <a:extLst>
              <a:ext uri="{FF2B5EF4-FFF2-40B4-BE49-F238E27FC236}">
                <a16:creationId xmlns:a16="http://schemas.microsoft.com/office/drawing/2014/main" id="{71982BA3-CE4A-4245-B362-4176982B04EB}"/>
              </a:ext>
            </a:extLst>
          </p:cNvPr>
          <p:cNvSpPr>
            <a:spLocks noGrp="1"/>
          </p:cNvSpPr>
          <p:nvPr>
            <p:ph idx="4294967295"/>
          </p:nvPr>
        </p:nvSpPr>
        <p:spPr>
          <a:xfrm>
            <a:off x="768096" y="2286000"/>
            <a:ext cx="7290055" cy="327899"/>
          </a:xfrm>
        </p:spPr>
        <p:txBody>
          <a:bodyPr>
            <a:noAutofit/>
          </a:bodyPr>
          <a:lstStyle/>
          <a:p>
            <a:r>
              <a:rPr lang="en-US" sz="1400" dirty="0"/>
              <a:t>Should Broker A go down, for example, Zookeeper will shift the lead partition to another broker containing a replica (in this case, Broker B).</a:t>
            </a:r>
          </a:p>
        </p:txBody>
      </p:sp>
      <p:sp>
        <p:nvSpPr>
          <p:cNvPr id="4" name="Footer Placeholder 3">
            <a:extLst>
              <a:ext uri="{FF2B5EF4-FFF2-40B4-BE49-F238E27FC236}">
                <a16:creationId xmlns:a16="http://schemas.microsoft.com/office/drawing/2014/main" id="{07FA7B80-44A5-4E1F-9895-C114C5D881C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78B9161-03D3-4F78-BCE3-2A79470A9CCB}"/>
              </a:ext>
            </a:extLst>
          </p:cNvPr>
          <p:cNvSpPr>
            <a:spLocks noGrp="1"/>
          </p:cNvSpPr>
          <p:nvPr>
            <p:ph type="sldNum" sz="quarter" idx="12"/>
          </p:nvPr>
        </p:nvSpPr>
        <p:spPr/>
        <p:txBody>
          <a:bodyPr>
            <a:noAutofit/>
          </a:bodyPr>
          <a:lstStyle/>
          <a:p>
            <a:fld id="{4FAB73BC-B049-4115-A692-8D63A059BFB8}" type="slidenum">
              <a:rPr lang="en-US" smtClean="0"/>
              <a:pPr/>
              <a:t>23</a:t>
            </a:fld>
            <a:endParaRPr lang="en-US" dirty="0"/>
          </a:p>
        </p:txBody>
      </p:sp>
      <p:sp>
        <p:nvSpPr>
          <p:cNvPr id="6" name="Rectangle 5">
            <a:extLst>
              <a:ext uri="{FF2B5EF4-FFF2-40B4-BE49-F238E27FC236}">
                <a16:creationId xmlns:a16="http://schemas.microsoft.com/office/drawing/2014/main" id="{88A2D526-6901-4007-A7FF-EF89632B32C1}"/>
              </a:ext>
            </a:extLst>
          </p:cNvPr>
          <p:cNvSpPr/>
          <p:nvPr/>
        </p:nvSpPr>
        <p:spPr>
          <a:xfrm>
            <a:off x="1307805" y="3407308"/>
            <a:ext cx="1499190" cy="184761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Rectangle: Rounded Corners 11">
            <a:extLst>
              <a:ext uri="{FF2B5EF4-FFF2-40B4-BE49-F238E27FC236}">
                <a16:creationId xmlns:a16="http://schemas.microsoft.com/office/drawing/2014/main" id="{CA517723-7EEF-42D2-BE0B-7B649D0AC51A}"/>
              </a:ext>
            </a:extLst>
          </p:cNvPr>
          <p:cNvSpPr/>
          <p:nvPr/>
        </p:nvSpPr>
        <p:spPr>
          <a:xfrm>
            <a:off x="1424517" y="3570489"/>
            <a:ext cx="1286785" cy="499730"/>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noAutofit/>
          </a:bodyPr>
          <a:lstStyle/>
          <a:p>
            <a:pPr algn="ctr"/>
            <a:r>
              <a:rPr lang="en-US" dirty="0">
                <a:solidFill>
                  <a:schemeClr val="tx1">
                    <a:lumMod val="65000"/>
                    <a:lumOff val="35000"/>
                  </a:schemeClr>
                </a:solidFill>
                <a:latin typeface="Sherman Sans Book" pitchFamily="50" charset="0"/>
                <a:ea typeface="Sherman Sans Book" pitchFamily="50" charset="0"/>
              </a:rPr>
              <a:t>Partition 0</a:t>
            </a:r>
          </a:p>
        </p:txBody>
      </p:sp>
      <p:sp>
        <p:nvSpPr>
          <p:cNvPr id="13" name="Rectangle: Rounded Corners 12">
            <a:extLst>
              <a:ext uri="{FF2B5EF4-FFF2-40B4-BE49-F238E27FC236}">
                <a16:creationId xmlns:a16="http://schemas.microsoft.com/office/drawing/2014/main" id="{DDE8075E-C59E-4B64-A58F-2FAC419F627D}"/>
              </a:ext>
            </a:extLst>
          </p:cNvPr>
          <p:cNvSpPr/>
          <p:nvPr/>
        </p:nvSpPr>
        <p:spPr>
          <a:xfrm>
            <a:off x="1429709" y="4102485"/>
            <a:ext cx="1286785" cy="499730"/>
          </a:xfrm>
          <a:prstGeom prst="roundRect">
            <a:avLst/>
          </a:prstGeom>
          <a:solidFill>
            <a:srgbClr val="BFBFB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latin typeface="Sherman Sans Book" pitchFamily="50" charset="0"/>
                <a:ea typeface="Sherman Sans Book" pitchFamily="50" charset="0"/>
              </a:rPr>
              <a:t>Partition 1</a:t>
            </a:r>
          </a:p>
        </p:txBody>
      </p:sp>
      <p:sp>
        <p:nvSpPr>
          <p:cNvPr id="15" name="Rectangle 14">
            <a:extLst>
              <a:ext uri="{FF2B5EF4-FFF2-40B4-BE49-F238E27FC236}">
                <a16:creationId xmlns:a16="http://schemas.microsoft.com/office/drawing/2014/main" id="{F55BF09E-5065-402F-9F91-9246F0D305E7}"/>
              </a:ext>
            </a:extLst>
          </p:cNvPr>
          <p:cNvSpPr/>
          <p:nvPr/>
        </p:nvSpPr>
        <p:spPr>
          <a:xfrm>
            <a:off x="3373477" y="3395207"/>
            <a:ext cx="1499190" cy="184761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Rectangle: Rounded Corners 15">
            <a:extLst>
              <a:ext uri="{FF2B5EF4-FFF2-40B4-BE49-F238E27FC236}">
                <a16:creationId xmlns:a16="http://schemas.microsoft.com/office/drawing/2014/main" id="{C6D07990-9F99-48DD-99E9-DE13951B1624}"/>
              </a:ext>
            </a:extLst>
          </p:cNvPr>
          <p:cNvSpPr/>
          <p:nvPr/>
        </p:nvSpPr>
        <p:spPr>
          <a:xfrm>
            <a:off x="3490189" y="3558388"/>
            <a:ext cx="1286785" cy="499730"/>
          </a:xfrm>
          <a:prstGeom prst="roundRect">
            <a:avLst/>
          </a:prstGeom>
          <a:solidFill>
            <a:schemeClr val="bg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solidFill>
                  <a:schemeClr val="tx1">
                    <a:lumMod val="65000"/>
                    <a:lumOff val="35000"/>
                  </a:schemeClr>
                </a:solidFill>
                <a:latin typeface="Sherman Sans Book" pitchFamily="50" charset="0"/>
                <a:ea typeface="Sherman Sans Book" pitchFamily="50" charset="0"/>
              </a:rPr>
              <a:t>Partition 0</a:t>
            </a:r>
          </a:p>
        </p:txBody>
      </p:sp>
      <p:sp>
        <p:nvSpPr>
          <p:cNvPr id="17" name="Rectangle: Rounded Corners 16">
            <a:extLst>
              <a:ext uri="{FF2B5EF4-FFF2-40B4-BE49-F238E27FC236}">
                <a16:creationId xmlns:a16="http://schemas.microsoft.com/office/drawing/2014/main" id="{DA9505E9-C9C5-4C30-B0F1-A8099BCCF55F}"/>
              </a:ext>
            </a:extLst>
          </p:cNvPr>
          <p:cNvSpPr/>
          <p:nvPr/>
        </p:nvSpPr>
        <p:spPr>
          <a:xfrm>
            <a:off x="3495381" y="4090384"/>
            <a:ext cx="1286785" cy="499730"/>
          </a:xfrm>
          <a:prstGeom prst="roundRect">
            <a:avLst/>
          </a:prstGeom>
          <a:solidFill>
            <a:srgbClr val="BFBFB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solidFill>
                  <a:schemeClr val="lt1"/>
                </a:solidFill>
                <a:latin typeface="Sherman Sans Book" pitchFamily="50" charset="0"/>
                <a:ea typeface="Sherman Sans Book" pitchFamily="50" charset="0"/>
              </a:rPr>
              <a:t>Partition 1</a:t>
            </a:r>
          </a:p>
        </p:txBody>
      </p:sp>
      <p:sp>
        <p:nvSpPr>
          <p:cNvPr id="23" name="Rectangle 22">
            <a:extLst>
              <a:ext uri="{FF2B5EF4-FFF2-40B4-BE49-F238E27FC236}">
                <a16:creationId xmlns:a16="http://schemas.microsoft.com/office/drawing/2014/main" id="{F2E712CF-09DC-46FC-BEC5-78DF548218FC}"/>
              </a:ext>
            </a:extLst>
          </p:cNvPr>
          <p:cNvSpPr/>
          <p:nvPr/>
        </p:nvSpPr>
        <p:spPr>
          <a:xfrm>
            <a:off x="5503494" y="3415494"/>
            <a:ext cx="1499190" cy="184761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4" name="Rectangle: Rounded Corners 23">
            <a:extLst>
              <a:ext uri="{FF2B5EF4-FFF2-40B4-BE49-F238E27FC236}">
                <a16:creationId xmlns:a16="http://schemas.microsoft.com/office/drawing/2014/main" id="{AEF0008B-FD24-4DBC-BD38-50C94115312E}"/>
              </a:ext>
            </a:extLst>
          </p:cNvPr>
          <p:cNvSpPr/>
          <p:nvPr/>
        </p:nvSpPr>
        <p:spPr>
          <a:xfrm>
            <a:off x="5620206" y="3578675"/>
            <a:ext cx="1286785" cy="499730"/>
          </a:xfrm>
          <a:prstGeom prst="roundRect">
            <a:avLst/>
          </a:prstGeom>
          <a:solidFill>
            <a:srgbClr val="BFBFB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latin typeface="Sherman Sans Book" pitchFamily="50" charset="0"/>
                <a:ea typeface="Sherman Sans Book" pitchFamily="50" charset="0"/>
              </a:rPr>
              <a:t>Partition 0</a:t>
            </a:r>
          </a:p>
        </p:txBody>
      </p:sp>
      <p:sp>
        <p:nvSpPr>
          <p:cNvPr id="25" name="Rectangle: Rounded Corners 24">
            <a:extLst>
              <a:ext uri="{FF2B5EF4-FFF2-40B4-BE49-F238E27FC236}">
                <a16:creationId xmlns:a16="http://schemas.microsoft.com/office/drawing/2014/main" id="{E5D603AD-D38C-48F4-83D0-0BE6C5248660}"/>
              </a:ext>
            </a:extLst>
          </p:cNvPr>
          <p:cNvSpPr/>
          <p:nvPr/>
        </p:nvSpPr>
        <p:spPr>
          <a:xfrm>
            <a:off x="5625398" y="4110671"/>
            <a:ext cx="1286785" cy="499730"/>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noAutofit/>
          </a:bodyPr>
          <a:lstStyle/>
          <a:p>
            <a:pPr algn="ctr"/>
            <a:r>
              <a:rPr lang="en-US" dirty="0">
                <a:solidFill>
                  <a:schemeClr val="tx1">
                    <a:lumMod val="65000"/>
                    <a:lumOff val="35000"/>
                  </a:schemeClr>
                </a:solidFill>
                <a:latin typeface="Sherman Sans Book" pitchFamily="50" charset="0"/>
                <a:ea typeface="Sherman Sans Book" pitchFamily="50" charset="0"/>
              </a:rPr>
              <a:t>Partition 1</a:t>
            </a:r>
          </a:p>
        </p:txBody>
      </p:sp>
      <p:sp>
        <p:nvSpPr>
          <p:cNvPr id="28" name="Rectangle 27">
            <a:extLst>
              <a:ext uri="{FF2B5EF4-FFF2-40B4-BE49-F238E27FC236}">
                <a16:creationId xmlns:a16="http://schemas.microsoft.com/office/drawing/2014/main" id="{4A6C0E7D-3C38-4FB6-B3BB-DF91A18EA6FE}"/>
              </a:ext>
            </a:extLst>
          </p:cNvPr>
          <p:cNvSpPr/>
          <p:nvPr/>
        </p:nvSpPr>
        <p:spPr>
          <a:xfrm>
            <a:off x="1307805" y="5741188"/>
            <a:ext cx="1499190" cy="532760"/>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Consumer 0</a:t>
            </a:r>
          </a:p>
        </p:txBody>
      </p:sp>
      <p:sp>
        <p:nvSpPr>
          <p:cNvPr id="29" name="Rectangle 28">
            <a:extLst>
              <a:ext uri="{FF2B5EF4-FFF2-40B4-BE49-F238E27FC236}">
                <a16:creationId xmlns:a16="http://schemas.microsoft.com/office/drawing/2014/main" id="{4C1D315E-EB08-4D19-9C94-135B7F1739E5}"/>
              </a:ext>
            </a:extLst>
          </p:cNvPr>
          <p:cNvSpPr/>
          <p:nvPr/>
        </p:nvSpPr>
        <p:spPr>
          <a:xfrm>
            <a:off x="5503494" y="5732696"/>
            <a:ext cx="1445419" cy="532760"/>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Consumer 1</a:t>
            </a:r>
          </a:p>
        </p:txBody>
      </p:sp>
      <p:sp>
        <p:nvSpPr>
          <p:cNvPr id="22" name="Rectangle 21">
            <a:extLst>
              <a:ext uri="{FF2B5EF4-FFF2-40B4-BE49-F238E27FC236}">
                <a16:creationId xmlns:a16="http://schemas.microsoft.com/office/drawing/2014/main" id="{A975754F-737F-4E52-A096-890042922602}"/>
              </a:ext>
            </a:extLst>
          </p:cNvPr>
          <p:cNvSpPr/>
          <p:nvPr/>
        </p:nvSpPr>
        <p:spPr>
          <a:xfrm>
            <a:off x="7475579" y="2639747"/>
            <a:ext cx="1260083" cy="532760"/>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Producer</a:t>
            </a:r>
          </a:p>
        </p:txBody>
      </p:sp>
      <p:sp>
        <p:nvSpPr>
          <p:cNvPr id="31" name="TextBox 30">
            <a:extLst>
              <a:ext uri="{FF2B5EF4-FFF2-40B4-BE49-F238E27FC236}">
                <a16:creationId xmlns:a16="http://schemas.microsoft.com/office/drawing/2014/main" id="{332EF2B8-99B9-47D2-A06A-43F5696A8492}"/>
              </a:ext>
            </a:extLst>
          </p:cNvPr>
          <p:cNvSpPr txBox="1"/>
          <p:nvPr/>
        </p:nvSpPr>
        <p:spPr>
          <a:xfrm>
            <a:off x="1546825" y="3100554"/>
            <a:ext cx="874598" cy="338554"/>
          </a:xfrm>
          <a:prstGeom prst="rect">
            <a:avLst/>
          </a:prstGeom>
          <a:noFill/>
        </p:spPr>
        <p:txBody>
          <a:bodyPr wrap="none" rtlCol="0">
            <a:noAutofit/>
          </a:bodyPr>
          <a:lstStyle/>
          <a:p>
            <a:r>
              <a:rPr lang="en-US" sz="1600" dirty="0">
                <a:solidFill>
                  <a:schemeClr val="tx1">
                    <a:lumMod val="65000"/>
                    <a:lumOff val="35000"/>
                  </a:schemeClr>
                </a:solidFill>
                <a:latin typeface="Sherman Sans Book" pitchFamily="50" charset="0"/>
                <a:ea typeface="Sherman Sans Book" pitchFamily="50" charset="0"/>
              </a:rPr>
              <a:t>Broker A</a:t>
            </a:r>
          </a:p>
        </p:txBody>
      </p:sp>
      <p:sp>
        <p:nvSpPr>
          <p:cNvPr id="32" name="TextBox 31">
            <a:extLst>
              <a:ext uri="{FF2B5EF4-FFF2-40B4-BE49-F238E27FC236}">
                <a16:creationId xmlns:a16="http://schemas.microsoft.com/office/drawing/2014/main" id="{81334281-4586-4B2F-85F5-D029489C060B}"/>
              </a:ext>
            </a:extLst>
          </p:cNvPr>
          <p:cNvSpPr txBox="1"/>
          <p:nvPr/>
        </p:nvSpPr>
        <p:spPr>
          <a:xfrm>
            <a:off x="3645024" y="3100160"/>
            <a:ext cx="861070" cy="338554"/>
          </a:xfrm>
          <a:prstGeom prst="rect">
            <a:avLst/>
          </a:prstGeom>
          <a:noFill/>
        </p:spPr>
        <p:txBody>
          <a:bodyPr wrap="none" rtlCol="0">
            <a:noAutofit/>
          </a:bodyPr>
          <a:lstStyle/>
          <a:p>
            <a:r>
              <a:rPr lang="en-US" sz="1600" dirty="0">
                <a:solidFill>
                  <a:schemeClr val="tx1">
                    <a:lumMod val="65000"/>
                    <a:lumOff val="35000"/>
                  </a:schemeClr>
                </a:solidFill>
                <a:latin typeface="Sherman Sans Book" pitchFamily="50" charset="0"/>
                <a:ea typeface="Sherman Sans Book" pitchFamily="50" charset="0"/>
              </a:rPr>
              <a:t>Broker B</a:t>
            </a:r>
          </a:p>
        </p:txBody>
      </p:sp>
      <p:sp>
        <p:nvSpPr>
          <p:cNvPr id="33" name="TextBox 32">
            <a:extLst>
              <a:ext uri="{FF2B5EF4-FFF2-40B4-BE49-F238E27FC236}">
                <a16:creationId xmlns:a16="http://schemas.microsoft.com/office/drawing/2014/main" id="{A63494B8-AA1A-48A0-83C6-B414FE7DF601}"/>
              </a:ext>
            </a:extLst>
          </p:cNvPr>
          <p:cNvSpPr txBox="1"/>
          <p:nvPr/>
        </p:nvSpPr>
        <p:spPr>
          <a:xfrm>
            <a:off x="5795232" y="3099026"/>
            <a:ext cx="877100" cy="338554"/>
          </a:xfrm>
          <a:prstGeom prst="rect">
            <a:avLst/>
          </a:prstGeom>
          <a:noFill/>
        </p:spPr>
        <p:txBody>
          <a:bodyPr wrap="none" rtlCol="0">
            <a:noAutofit/>
          </a:bodyPr>
          <a:lstStyle/>
          <a:p>
            <a:r>
              <a:rPr lang="en-US" sz="1600" dirty="0">
                <a:solidFill>
                  <a:schemeClr val="tx1">
                    <a:lumMod val="65000"/>
                    <a:lumOff val="35000"/>
                  </a:schemeClr>
                </a:solidFill>
                <a:latin typeface="Sherman Sans Book" pitchFamily="50" charset="0"/>
                <a:ea typeface="Sherman Sans Book" pitchFamily="50" charset="0"/>
              </a:rPr>
              <a:t>Broker C</a:t>
            </a:r>
          </a:p>
        </p:txBody>
      </p:sp>
      <p:grpSp>
        <p:nvGrpSpPr>
          <p:cNvPr id="9" name="Group 8">
            <a:extLst>
              <a:ext uri="{FF2B5EF4-FFF2-40B4-BE49-F238E27FC236}">
                <a16:creationId xmlns:a16="http://schemas.microsoft.com/office/drawing/2014/main" id="{3BD56AF3-047D-405A-A5AA-17B9FDD6E533}"/>
              </a:ext>
            </a:extLst>
          </p:cNvPr>
          <p:cNvGrpSpPr/>
          <p:nvPr/>
        </p:nvGrpSpPr>
        <p:grpSpPr>
          <a:xfrm>
            <a:off x="4703922" y="2585025"/>
            <a:ext cx="2764026" cy="1223228"/>
            <a:chOff x="4703922" y="2585025"/>
            <a:chExt cx="2764026" cy="1223228"/>
          </a:xfrm>
        </p:grpSpPr>
        <p:sp>
          <p:nvSpPr>
            <p:cNvPr id="36" name="TextBox 35">
              <a:extLst>
                <a:ext uri="{FF2B5EF4-FFF2-40B4-BE49-F238E27FC236}">
                  <a16:creationId xmlns:a16="http://schemas.microsoft.com/office/drawing/2014/main" id="{77EBE8DB-2F71-445E-AEE7-C2135B745740}"/>
                </a:ext>
              </a:extLst>
            </p:cNvPr>
            <p:cNvSpPr txBox="1"/>
            <p:nvPr/>
          </p:nvSpPr>
          <p:spPr>
            <a:xfrm>
              <a:off x="4703922" y="2585025"/>
              <a:ext cx="2764026" cy="338554"/>
            </a:xfrm>
            <a:prstGeom prst="rect">
              <a:avLst/>
            </a:prstGeom>
            <a:noFill/>
          </p:spPr>
          <p:txBody>
            <a:bodyPr wrap="square" rtlCol="0">
              <a:noAutofit/>
            </a:bodyPr>
            <a:lstStyle/>
            <a:p>
              <a:r>
                <a:rPr lang="en-US" sz="1600" dirty="0">
                  <a:solidFill>
                    <a:schemeClr val="tx1">
                      <a:lumMod val="65000"/>
                      <a:lumOff val="35000"/>
                    </a:schemeClr>
                  </a:solidFill>
                  <a:latin typeface="Sherman Sans Book" pitchFamily="50" charset="0"/>
                  <a:ea typeface="Sherman Sans Book" pitchFamily="50" charset="0"/>
                </a:rPr>
                <a:t>Topic: “Test” Message: “Baz”</a:t>
              </a:r>
            </a:p>
          </p:txBody>
        </p:sp>
        <p:cxnSp>
          <p:nvCxnSpPr>
            <p:cNvPr id="27" name="Connector: Elbow 26">
              <a:extLst>
                <a:ext uri="{FF2B5EF4-FFF2-40B4-BE49-F238E27FC236}">
                  <a16:creationId xmlns:a16="http://schemas.microsoft.com/office/drawing/2014/main" id="{49FD580B-3529-47F2-9AE2-C31AF6705E59}"/>
                </a:ext>
              </a:extLst>
            </p:cNvPr>
            <p:cNvCxnSpPr>
              <a:cxnSpLocks/>
            </p:cNvCxnSpPr>
            <p:nvPr/>
          </p:nvCxnSpPr>
          <p:spPr>
            <a:xfrm rot="10800000" flipV="1">
              <a:off x="4776976" y="2923579"/>
              <a:ext cx="2690972" cy="884674"/>
            </a:xfrm>
            <a:prstGeom prst="bentConnector3">
              <a:avLst>
                <a:gd name="adj1" fmla="val 81941"/>
              </a:avLst>
            </a:prstGeom>
            <a:ln w="25400">
              <a:solidFill>
                <a:srgbClr val="595959"/>
              </a:solidFill>
              <a:tailEnd type="triangle" w="lg" len="lg"/>
            </a:ln>
            <a:effectLst/>
          </p:spPr>
          <p:style>
            <a:lnRef idx="3">
              <a:schemeClr val="accent5"/>
            </a:lnRef>
            <a:fillRef idx="0">
              <a:schemeClr val="accent5"/>
            </a:fillRef>
            <a:effectRef idx="2">
              <a:schemeClr val="accent5"/>
            </a:effectRef>
            <a:fontRef idx="minor">
              <a:schemeClr val="tx1"/>
            </a:fontRef>
          </p:style>
        </p:cxnSp>
      </p:grpSp>
      <p:cxnSp>
        <p:nvCxnSpPr>
          <p:cNvPr id="38" name="Connector: Elbow 37">
            <a:extLst>
              <a:ext uri="{FF2B5EF4-FFF2-40B4-BE49-F238E27FC236}">
                <a16:creationId xmlns:a16="http://schemas.microsoft.com/office/drawing/2014/main" id="{B4DE7A59-715F-4B45-99AE-D382C10D8976}"/>
              </a:ext>
            </a:extLst>
          </p:cNvPr>
          <p:cNvCxnSpPr>
            <a:cxnSpLocks/>
            <a:stCxn id="16" idx="1"/>
            <a:endCxn id="28" idx="3"/>
          </p:cNvCxnSpPr>
          <p:nvPr/>
        </p:nvCxnSpPr>
        <p:spPr>
          <a:xfrm rot="10800000" flipV="1">
            <a:off x="2806995" y="3808252"/>
            <a:ext cx="683194" cy="2199315"/>
          </a:xfrm>
          <a:prstGeom prst="bentConnector3">
            <a:avLst>
              <a:gd name="adj1" fmla="val 50000"/>
            </a:avLst>
          </a:prstGeom>
          <a:ln w="25400">
            <a:solidFill>
              <a:srgbClr val="595959"/>
            </a:solidFill>
            <a:tailEnd type="triangle" w="lg" len="lg"/>
          </a:ln>
          <a:effectLst/>
        </p:spPr>
        <p:style>
          <a:lnRef idx="3">
            <a:schemeClr val="accent5"/>
          </a:lnRef>
          <a:fillRef idx="0">
            <a:schemeClr val="accent5"/>
          </a:fillRef>
          <a:effectRef idx="2">
            <a:schemeClr val="accent5"/>
          </a:effectRef>
          <a:fontRef idx="minor">
            <a:schemeClr val="tx1"/>
          </a:fontRef>
        </p:style>
      </p:cxnSp>
      <p:sp>
        <p:nvSpPr>
          <p:cNvPr id="39" name="Multiplication Sign 38">
            <a:extLst>
              <a:ext uri="{FF2B5EF4-FFF2-40B4-BE49-F238E27FC236}">
                <a16:creationId xmlns:a16="http://schemas.microsoft.com/office/drawing/2014/main" id="{95198BB7-2A7C-482E-985D-62D452F34078}"/>
              </a:ext>
            </a:extLst>
          </p:cNvPr>
          <p:cNvSpPr/>
          <p:nvPr/>
        </p:nvSpPr>
        <p:spPr>
          <a:xfrm>
            <a:off x="498655" y="2812431"/>
            <a:ext cx="3172691" cy="3079838"/>
          </a:xfrm>
          <a:prstGeom prst="mathMultiply">
            <a:avLst>
              <a:gd name="adj1" fmla="val 14073"/>
            </a:avLst>
          </a:prstGeom>
        </p:spPr>
        <p:style>
          <a:lnRef idx="2">
            <a:schemeClr val="dk1">
              <a:shade val="50000"/>
            </a:schemeClr>
          </a:lnRef>
          <a:fillRef idx="1">
            <a:schemeClr val="dk1"/>
          </a:fillRef>
          <a:effectRef idx="0">
            <a:schemeClr val="dk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502638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24</a:t>
            </a:fld>
            <a:endParaRPr lang="en-US" dirty="0"/>
          </a:p>
        </p:txBody>
      </p:sp>
    </p:spTree>
    <p:extLst>
      <p:ext uri="{BB962C8B-B14F-4D97-AF65-F5344CB8AC3E}">
        <p14:creationId xmlns:p14="http://schemas.microsoft.com/office/powerpoint/2010/main" val="3066487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A2E76-90E2-4683-9E6C-5FB53A901FA8}"/>
              </a:ext>
            </a:extLst>
          </p:cNvPr>
          <p:cNvSpPr>
            <a:spLocks noGrp="1"/>
          </p:cNvSpPr>
          <p:nvPr>
            <p:ph type="title"/>
          </p:nvPr>
        </p:nvSpPr>
        <p:spPr/>
        <p:txBody>
          <a:bodyPr/>
          <a:lstStyle/>
          <a:p>
            <a:r>
              <a:rPr lang="en-US" dirty="0"/>
              <a:t>Demo: Kafka Hello World</a:t>
            </a:r>
          </a:p>
        </p:txBody>
      </p:sp>
      <p:sp>
        <p:nvSpPr>
          <p:cNvPr id="3" name="Content Placeholder 2">
            <a:extLst>
              <a:ext uri="{FF2B5EF4-FFF2-40B4-BE49-F238E27FC236}">
                <a16:creationId xmlns:a16="http://schemas.microsoft.com/office/drawing/2014/main" id="{814F60EE-11CE-4A21-BDED-65AEB936AB58}"/>
              </a:ext>
            </a:extLst>
          </p:cNvPr>
          <p:cNvSpPr>
            <a:spLocks noGrp="1"/>
          </p:cNvSpPr>
          <p:nvPr>
            <p:ph idx="4294967295"/>
          </p:nvPr>
        </p:nvSpPr>
        <p:spPr>
          <a:xfrm>
            <a:off x="768096" y="2286000"/>
            <a:ext cx="7290055" cy="4023360"/>
          </a:xfrm>
        </p:spPr>
        <p:txBody>
          <a:bodyPr/>
          <a:lstStyle/>
          <a:p>
            <a:r>
              <a:rPr lang="en-US" dirty="0"/>
              <a:t>Let’s make a test topic.</a:t>
            </a:r>
          </a:p>
          <a:p>
            <a:r>
              <a:rPr lang="en-US" dirty="0"/>
              <a:t>Use the console to set up a producer.</a:t>
            </a:r>
          </a:p>
          <a:p>
            <a:r>
              <a:rPr lang="en-US" dirty="0"/>
              <a:t>Use another console to set up the consumer.</a:t>
            </a:r>
          </a:p>
          <a:p>
            <a:r>
              <a:rPr lang="en-US" dirty="0"/>
              <a:t>Let the data stream wash over you!</a:t>
            </a:r>
          </a:p>
          <a:p>
            <a:r>
              <a:rPr lang="en-US" dirty="0"/>
              <a:t>Restart the consumer from where it left off.</a:t>
            </a:r>
          </a:p>
          <a:p>
            <a:r>
              <a:rPr lang="en-US" dirty="0"/>
              <a:t>Restart the consumer from the beginning.</a:t>
            </a:r>
          </a:p>
        </p:txBody>
      </p:sp>
      <p:sp>
        <p:nvSpPr>
          <p:cNvPr id="4" name="Footer Placeholder 3">
            <a:extLst>
              <a:ext uri="{FF2B5EF4-FFF2-40B4-BE49-F238E27FC236}">
                <a16:creationId xmlns:a16="http://schemas.microsoft.com/office/drawing/2014/main" id="{6F200495-F070-44F9-8614-01F96A994093}"/>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C591A00-CBD4-4388-8ADF-2AF4E460058B}"/>
              </a:ext>
            </a:extLst>
          </p:cNvPr>
          <p:cNvSpPr>
            <a:spLocks noGrp="1"/>
          </p:cNvSpPr>
          <p:nvPr>
            <p:ph type="sldNum" sz="quarter" idx="12"/>
          </p:nvPr>
        </p:nvSpPr>
        <p:spPr/>
        <p:txBody>
          <a:bodyPr/>
          <a:lstStyle/>
          <a:p>
            <a:fld id="{4FAB73BC-B049-4115-A692-8D63A059BFB8}" type="slidenum">
              <a:rPr lang="en-US" smtClean="0"/>
              <a:pPr/>
              <a:t>25</a:t>
            </a:fld>
            <a:endParaRPr lang="en-US" dirty="0"/>
          </a:p>
        </p:txBody>
      </p:sp>
    </p:spTree>
    <p:extLst>
      <p:ext uri="{BB962C8B-B14F-4D97-AF65-F5344CB8AC3E}">
        <p14:creationId xmlns:p14="http://schemas.microsoft.com/office/powerpoint/2010/main" val="5055187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26</a:t>
            </a:fld>
            <a:endParaRPr lang="en-US" dirty="0"/>
          </a:p>
        </p:txBody>
      </p:sp>
    </p:spTree>
    <p:extLst>
      <p:ext uri="{BB962C8B-B14F-4D97-AF65-F5344CB8AC3E}">
        <p14:creationId xmlns:p14="http://schemas.microsoft.com/office/powerpoint/2010/main" val="2880595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10">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14">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6">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8">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688DB6B-3CFD-4D6E-9B74-B99758393799}"/>
              </a:ext>
            </a:extLst>
          </p:cNvPr>
          <p:cNvSpPr>
            <a:spLocks noGrp="1"/>
          </p:cNvSpPr>
          <p:nvPr>
            <p:ph type="title"/>
          </p:nvPr>
        </p:nvSpPr>
        <p:spPr>
          <a:xfrm>
            <a:off x="475706" y="640080"/>
            <a:ext cx="5030863" cy="3034857"/>
          </a:xfrm>
        </p:spPr>
        <p:txBody>
          <a:bodyPr vert="horz" lIns="91440" tIns="45720" rIns="91440" bIns="45720" rtlCol="0" anchor="b">
            <a:normAutofit/>
          </a:bodyPr>
          <a:lstStyle/>
          <a:p>
            <a:pPr algn="r">
              <a:lnSpc>
                <a:spcPct val="80000"/>
              </a:lnSpc>
            </a:pPr>
            <a:r>
              <a:rPr lang="en-US" sz="5000" kern="1200" cap="all" spc="200" baseline="0">
                <a:solidFill>
                  <a:srgbClr val="FFFFFF"/>
                </a:solidFill>
                <a:latin typeface="+mj-lt"/>
                <a:ea typeface="+mj-ea"/>
                <a:cs typeface="+mj-cs"/>
              </a:rPr>
              <a:t>Our Example ATM WITHDRAWLS</a:t>
            </a:r>
          </a:p>
        </p:txBody>
      </p:sp>
      <p:cxnSp>
        <p:nvCxnSpPr>
          <p:cNvPr id="21" name="Straight Connector 20">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27" name="Graphic 7" descr="Money">
            <a:extLst>
              <a:ext uri="{FF2B5EF4-FFF2-40B4-BE49-F238E27FC236}">
                <a16:creationId xmlns:a16="http://schemas.microsoft.com/office/drawing/2014/main" id="{58ED63D5-E61B-420F-95BF-BA2B957AA4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sp>
        <p:nvSpPr>
          <p:cNvPr id="2" name="Footer Placeholder 1">
            <a:extLst>
              <a:ext uri="{FF2B5EF4-FFF2-40B4-BE49-F238E27FC236}">
                <a16:creationId xmlns:a16="http://schemas.microsoft.com/office/drawing/2014/main" id="{B74820F3-67C1-4AD7-89AB-BF2D8C55F364}"/>
              </a:ext>
            </a:extLst>
          </p:cNvPr>
          <p:cNvSpPr>
            <a:spLocks noGrp="1"/>
          </p:cNvSpPr>
          <p:nvPr>
            <p:ph type="ftr" sz="quarter" idx="11"/>
          </p:nvPr>
        </p:nvSpPr>
        <p:spPr>
          <a:xfrm>
            <a:off x="2383703" y="6470704"/>
            <a:ext cx="3126577" cy="274320"/>
          </a:xfrm>
        </p:spPr>
        <p:txBody>
          <a:bodyPr vert="horz" lIns="91440" tIns="45720" rIns="91440" bIns="45720" rtlCol="0" anchor="ctr">
            <a:normAutofit/>
          </a:bodyPr>
          <a:lstStyle/>
          <a:p>
            <a:pPr defTabSz="914400">
              <a:spcAft>
                <a:spcPts val="600"/>
              </a:spcAft>
            </a:pPr>
            <a:r>
              <a:rPr lang="en-US" sz="1000" kern="1200" cap="all" baseline="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CD35E520-A1CC-4AC6-8433-836972AF3B8F}"/>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defTabSz="914400">
              <a:spcAft>
                <a:spcPts val="600"/>
              </a:spcAft>
            </a:pPr>
            <a:fld id="{4FAB73BC-B049-4115-A692-8D63A059BFB8}" type="slidenum">
              <a:rPr lang="en-US" sz="1000">
                <a:solidFill>
                  <a:schemeClr val="tx1">
                    <a:lumMod val="95000"/>
                    <a:lumOff val="5000"/>
                  </a:schemeClr>
                </a:solidFill>
                <a:latin typeface="+mj-lt"/>
                <a:ea typeface="+mn-ea"/>
                <a:cs typeface="+mn-cs"/>
              </a:rPr>
              <a:pPr defTabSz="914400">
                <a:spcAft>
                  <a:spcPts val="600"/>
                </a:spcAft>
              </a:pPr>
              <a:t>27</a:t>
            </a:fld>
            <a:endParaRPr lang="en-US" sz="100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940048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01CA5-4122-4A4A-A124-98C41652E6C4}"/>
              </a:ext>
            </a:extLst>
          </p:cNvPr>
          <p:cNvSpPr>
            <a:spLocks noGrp="1"/>
          </p:cNvSpPr>
          <p:nvPr>
            <p:ph type="title"/>
          </p:nvPr>
        </p:nvSpPr>
        <p:spPr/>
        <p:txBody>
          <a:bodyPr/>
          <a:lstStyle/>
          <a:p>
            <a:r>
              <a:rPr lang="en-US" dirty="0"/>
              <a:t>Our Example: ATM Withdrawals</a:t>
            </a:r>
          </a:p>
        </p:txBody>
      </p:sp>
      <p:sp>
        <p:nvSpPr>
          <p:cNvPr id="3" name="Content Placeholder 2">
            <a:extLst>
              <a:ext uri="{FF2B5EF4-FFF2-40B4-BE49-F238E27FC236}">
                <a16:creationId xmlns:a16="http://schemas.microsoft.com/office/drawing/2014/main" id="{6FF19909-6519-46BF-B21A-1C063B783A49}"/>
              </a:ext>
            </a:extLst>
          </p:cNvPr>
          <p:cNvSpPr>
            <a:spLocks noGrp="1"/>
          </p:cNvSpPr>
          <p:nvPr>
            <p:ph idx="4294967295"/>
          </p:nvPr>
        </p:nvSpPr>
        <p:spPr>
          <a:xfrm>
            <a:off x="768096" y="2286000"/>
            <a:ext cx="7290055" cy="4023360"/>
          </a:xfrm>
        </p:spPr>
        <p:txBody>
          <a:bodyPr/>
          <a:lstStyle/>
          <a:p>
            <a:r>
              <a:rPr lang="en-US" dirty="0"/>
              <a:t>Simulate live ATM withdrawals from a local bank. </a:t>
            </a:r>
          </a:p>
          <a:p>
            <a:r>
              <a:rPr lang="en-US" dirty="0"/>
              <a:t>Data is in JSON format—one record every 1–10 seconds.</a:t>
            </a:r>
          </a:p>
          <a:p>
            <a:r>
              <a:rPr lang="en-US" dirty="0"/>
              <a:t>Keys:</a:t>
            </a:r>
          </a:p>
          <a:p>
            <a:pPr lvl="1"/>
            <a:r>
              <a:rPr lang="en-US" dirty="0"/>
              <a:t>Location (which ATM used)</a:t>
            </a:r>
          </a:p>
          <a:p>
            <a:pPr lvl="1"/>
            <a:r>
              <a:rPr lang="en-US" dirty="0"/>
              <a:t>User (card holder)</a:t>
            </a:r>
          </a:p>
          <a:p>
            <a:pPr lvl="1"/>
            <a:r>
              <a:rPr lang="en-US" dirty="0"/>
              <a:t>Time stamp when the transaction took place</a:t>
            </a:r>
          </a:p>
          <a:p>
            <a:pPr lvl="1"/>
            <a:r>
              <a:rPr lang="en-US" dirty="0"/>
              <a:t>Amount of withdrawal</a:t>
            </a:r>
          </a:p>
          <a:p>
            <a:pPr lvl="1"/>
            <a:r>
              <a:rPr lang="en-US" dirty="0"/>
              <a:t>Status: ok/error</a:t>
            </a:r>
          </a:p>
        </p:txBody>
      </p:sp>
      <p:sp>
        <p:nvSpPr>
          <p:cNvPr id="4" name="Footer Placeholder 3">
            <a:extLst>
              <a:ext uri="{FF2B5EF4-FFF2-40B4-BE49-F238E27FC236}">
                <a16:creationId xmlns:a16="http://schemas.microsoft.com/office/drawing/2014/main" id="{5CB15CF5-6E6A-4244-A8EB-F2F73D0130A5}"/>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490B91C0-94D1-4B36-B3BD-BFDFBC845945}"/>
              </a:ext>
            </a:extLst>
          </p:cNvPr>
          <p:cNvSpPr>
            <a:spLocks noGrp="1"/>
          </p:cNvSpPr>
          <p:nvPr>
            <p:ph type="sldNum" sz="quarter" idx="12"/>
          </p:nvPr>
        </p:nvSpPr>
        <p:spPr/>
        <p:txBody>
          <a:bodyPr/>
          <a:lstStyle/>
          <a:p>
            <a:fld id="{4FAB73BC-B049-4115-A692-8D63A059BFB8}" type="slidenum">
              <a:rPr lang="en-US" smtClean="0"/>
              <a:pPr/>
              <a:t>28</a:t>
            </a:fld>
            <a:endParaRPr lang="en-US" dirty="0"/>
          </a:p>
        </p:txBody>
      </p:sp>
    </p:spTree>
    <p:extLst>
      <p:ext uri="{BB962C8B-B14F-4D97-AF65-F5344CB8AC3E}">
        <p14:creationId xmlns:p14="http://schemas.microsoft.com/office/powerpoint/2010/main" val="1406652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760B1-4906-4ACA-9835-271142581D44}"/>
              </a:ext>
            </a:extLst>
          </p:cNvPr>
          <p:cNvSpPr>
            <a:spLocks noGrp="1"/>
          </p:cNvSpPr>
          <p:nvPr>
            <p:ph type="title"/>
          </p:nvPr>
        </p:nvSpPr>
        <p:spPr/>
        <p:txBody>
          <a:bodyPr/>
          <a:lstStyle/>
          <a:p>
            <a:r>
              <a:rPr lang="en-US" dirty="0"/>
              <a:t>Demo: Set Up Our Example</a:t>
            </a:r>
          </a:p>
        </p:txBody>
      </p:sp>
      <p:sp>
        <p:nvSpPr>
          <p:cNvPr id="3" name="Content Placeholder 2">
            <a:extLst>
              <a:ext uri="{FF2B5EF4-FFF2-40B4-BE49-F238E27FC236}">
                <a16:creationId xmlns:a16="http://schemas.microsoft.com/office/drawing/2014/main" id="{7362AF08-7F6D-4DDA-9F67-99EF15C45C9A}"/>
              </a:ext>
            </a:extLst>
          </p:cNvPr>
          <p:cNvSpPr>
            <a:spLocks noGrp="1"/>
          </p:cNvSpPr>
          <p:nvPr>
            <p:ph idx="4294967295"/>
          </p:nvPr>
        </p:nvSpPr>
        <p:spPr>
          <a:xfrm>
            <a:off x="768096" y="2286000"/>
            <a:ext cx="7290055" cy="4023360"/>
          </a:xfrm>
        </p:spPr>
        <p:txBody>
          <a:bodyPr/>
          <a:lstStyle/>
          <a:p>
            <a:r>
              <a:rPr lang="en-US" dirty="0"/>
              <a:t>Set up the Kafka topic “ATM withdrawals.”</a:t>
            </a:r>
          </a:p>
          <a:p>
            <a:r>
              <a:rPr lang="en-US" dirty="0"/>
              <a:t>Kick off the data-generator program.</a:t>
            </a:r>
          </a:p>
          <a:p>
            <a:r>
              <a:rPr lang="en-US" dirty="0"/>
              <a:t>Watch the stream from a console consumer.</a:t>
            </a:r>
          </a:p>
          <a:p>
            <a:r>
              <a:rPr lang="en-US" dirty="0"/>
              <a:t>This is great… but wouldn’t it be nice to not have to write a Java program to manipulate these data?</a:t>
            </a:r>
          </a:p>
        </p:txBody>
      </p:sp>
      <p:sp>
        <p:nvSpPr>
          <p:cNvPr id="4" name="Footer Placeholder 3">
            <a:extLst>
              <a:ext uri="{FF2B5EF4-FFF2-40B4-BE49-F238E27FC236}">
                <a16:creationId xmlns:a16="http://schemas.microsoft.com/office/drawing/2014/main" id="{ACCFB46F-9C52-44C1-8300-730DFDF14EE9}"/>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AAF1461-EE30-49A8-B19A-5CB0E393329A}"/>
              </a:ext>
            </a:extLst>
          </p:cNvPr>
          <p:cNvSpPr>
            <a:spLocks noGrp="1"/>
          </p:cNvSpPr>
          <p:nvPr>
            <p:ph type="sldNum" sz="quarter" idx="12"/>
          </p:nvPr>
        </p:nvSpPr>
        <p:spPr/>
        <p:txBody>
          <a:bodyPr/>
          <a:lstStyle/>
          <a:p>
            <a:fld id="{4FAB73BC-B049-4115-A692-8D63A059BFB8}" type="slidenum">
              <a:rPr lang="en-US" smtClean="0"/>
              <a:pPr/>
              <a:t>29</a:t>
            </a:fld>
            <a:endParaRPr lang="en-US" dirty="0"/>
          </a:p>
        </p:txBody>
      </p:sp>
    </p:spTree>
    <p:extLst>
      <p:ext uri="{BB962C8B-B14F-4D97-AF65-F5344CB8AC3E}">
        <p14:creationId xmlns:p14="http://schemas.microsoft.com/office/powerpoint/2010/main" val="4224896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a:extLst>
              <a:ext uri="{FF2B5EF4-FFF2-40B4-BE49-F238E27FC236}">
                <a16:creationId xmlns:a16="http://schemas.microsoft.com/office/drawing/2014/main" id="{F399D7C6-1027-48CC-933D-F2BFDCF3ECEC}"/>
              </a:ext>
            </a:extLst>
          </p:cNvPr>
          <p:cNvCxnSpPr>
            <a:cxnSpLocks/>
            <a:endCxn id="14" idx="0"/>
          </p:cNvCxnSpPr>
          <p:nvPr/>
        </p:nvCxnSpPr>
        <p:spPr>
          <a:xfrm>
            <a:off x="4572278" y="3799420"/>
            <a:ext cx="3073129" cy="545200"/>
          </a:xfrm>
          <a:prstGeom prst="line">
            <a:avLst/>
          </a:prstGeom>
          <a:ln w="15875">
            <a:solidFill>
              <a:srgbClr val="7F7F7F"/>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35865ED-B888-42BE-AA67-1E5854E6744C}"/>
              </a:ext>
            </a:extLst>
          </p:cNvPr>
          <p:cNvCxnSpPr>
            <a:cxnSpLocks/>
            <a:endCxn id="12" idx="0"/>
          </p:cNvCxnSpPr>
          <p:nvPr/>
        </p:nvCxnSpPr>
        <p:spPr>
          <a:xfrm>
            <a:off x="4572278" y="3799420"/>
            <a:ext cx="1040143" cy="556388"/>
          </a:xfrm>
          <a:prstGeom prst="line">
            <a:avLst/>
          </a:prstGeom>
          <a:ln w="15875">
            <a:solidFill>
              <a:srgbClr val="7F7F7F"/>
            </a:solidFill>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09922CD-7E2D-4FD0-92A7-B51352C092AA}"/>
              </a:ext>
            </a:extLst>
          </p:cNvPr>
          <p:cNvCxnSpPr>
            <a:cxnSpLocks/>
            <a:endCxn id="10" idx="0"/>
          </p:cNvCxnSpPr>
          <p:nvPr/>
        </p:nvCxnSpPr>
        <p:spPr>
          <a:xfrm flipH="1">
            <a:off x="3605403" y="3799420"/>
            <a:ext cx="966876" cy="545200"/>
          </a:xfrm>
          <a:prstGeom prst="line">
            <a:avLst/>
          </a:prstGeom>
          <a:ln w="15875">
            <a:solidFill>
              <a:srgbClr val="7F7F7F"/>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274DB68-7CB0-4376-8C83-64BED3349025}"/>
              </a:ext>
            </a:extLst>
          </p:cNvPr>
          <p:cNvCxnSpPr>
            <a:cxnSpLocks/>
            <a:endCxn id="9" idx="0"/>
          </p:cNvCxnSpPr>
          <p:nvPr/>
        </p:nvCxnSpPr>
        <p:spPr>
          <a:xfrm flipH="1">
            <a:off x="1593340" y="3799420"/>
            <a:ext cx="2978938" cy="545200"/>
          </a:xfrm>
          <a:prstGeom prst="line">
            <a:avLst/>
          </a:prstGeom>
          <a:ln w="15875">
            <a:solidFill>
              <a:srgbClr val="7F7F7F"/>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66B92C7D-3D9B-4DF6-8BD0-9275FEDB1DD2}"/>
              </a:ext>
            </a:extLst>
          </p:cNvPr>
          <p:cNvSpPr>
            <a:spLocks noGrp="1"/>
          </p:cNvSpPr>
          <p:nvPr>
            <p:ph type="title"/>
          </p:nvPr>
        </p:nvSpPr>
        <p:spPr/>
        <p:txBody>
          <a:bodyPr>
            <a:noAutofit/>
          </a:bodyPr>
          <a:lstStyle/>
          <a:p>
            <a:r>
              <a:rPr lang="en-US" dirty="0"/>
              <a:t>Recall: Polyglot Persistence</a:t>
            </a:r>
            <a:endParaRPr lang="en-IN" dirty="0"/>
          </a:p>
        </p:txBody>
      </p:sp>
      <p:sp>
        <p:nvSpPr>
          <p:cNvPr id="3" name="Content Placeholder 2">
            <a:extLst>
              <a:ext uri="{FF2B5EF4-FFF2-40B4-BE49-F238E27FC236}">
                <a16:creationId xmlns:a16="http://schemas.microsoft.com/office/drawing/2014/main" id="{BE00A75B-EE8C-4C52-996A-22C8360D3426}"/>
              </a:ext>
            </a:extLst>
          </p:cNvPr>
          <p:cNvSpPr>
            <a:spLocks noGrp="1"/>
          </p:cNvSpPr>
          <p:nvPr>
            <p:ph idx="4294967295"/>
          </p:nvPr>
        </p:nvSpPr>
        <p:spPr>
          <a:xfrm>
            <a:off x="768096" y="2286001"/>
            <a:ext cx="7290055" cy="613648"/>
          </a:xfrm>
        </p:spPr>
        <p:txBody>
          <a:bodyPr>
            <a:noAutofit/>
          </a:bodyPr>
          <a:lstStyle/>
          <a:p>
            <a:r>
              <a:rPr lang="en-US" sz="1800" dirty="0"/>
              <a:t>In our new world of polyglot persistence, how do we integrate disparate data sources and have them exchange timely data?</a:t>
            </a:r>
          </a:p>
        </p:txBody>
      </p:sp>
      <p:sp>
        <p:nvSpPr>
          <p:cNvPr id="4" name="Footer Placeholder 3">
            <a:extLst>
              <a:ext uri="{FF2B5EF4-FFF2-40B4-BE49-F238E27FC236}">
                <a16:creationId xmlns:a16="http://schemas.microsoft.com/office/drawing/2014/main" id="{21822567-F5ED-459D-968A-C3768FB046BC}"/>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9248AAA-00CE-4B2D-9B6D-D31E987E2ACA}"/>
              </a:ext>
            </a:extLst>
          </p:cNvPr>
          <p:cNvSpPr>
            <a:spLocks noGrp="1"/>
          </p:cNvSpPr>
          <p:nvPr>
            <p:ph type="sldNum" sz="quarter" idx="12"/>
          </p:nvPr>
        </p:nvSpPr>
        <p:spPr/>
        <p:txBody>
          <a:bodyPr>
            <a:noAutofit/>
          </a:bodyPr>
          <a:lstStyle/>
          <a:p>
            <a:fld id="{4FAB73BC-B049-4115-A692-8D63A059BFB8}" type="slidenum">
              <a:rPr lang="en-US" smtClean="0"/>
              <a:t>3</a:t>
            </a:fld>
            <a:endParaRPr lang="en-US" dirty="0"/>
          </a:p>
        </p:txBody>
      </p:sp>
      <p:sp>
        <p:nvSpPr>
          <p:cNvPr id="7" name="Rectangle 6">
            <a:extLst>
              <a:ext uri="{FF2B5EF4-FFF2-40B4-BE49-F238E27FC236}">
                <a16:creationId xmlns:a16="http://schemas.microsoft.com/office/drawing/2014/main" id="{3B98A320-C1E1-48F5-ACF0-73B3E06733E2}"/>
              </a:ext>
            </a:extLst>
          </p:cNvPr>
          <p:cNvSpPr/>
          <p:nvPr/>
        </p:nvSpPr>
        <p:spPr>
          <a:xfrm>
            <a:off x="2997200" y="3102216"/>
            <a:ext cx="3172175" cy="697204"/>
          </a:xfrm>
          <a:prstGeom prst="rect">
            <a:avLst/>
          </a:prstGeom>
          <a:noFill/>
          <a:ln w="15875">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r>
              <a:rPr lang="en-US" sz="1600" dirty="0">
                <a:solidFill>
                  <a:schemeClr val="tx1">
                    <a:lumMod val="65000"/>
                    <a:lumOff val="35000"/>
                  </a:schemeClr>
                </a:solidFill>
                <a:latin typeface="Sherman Sans Book" pitchFamily="50" charset="0"/>
                <a:ea typeface="Sherman Sans Book" pitchFamily="50" charset="0"/>
              </a:rPr>
              <a:t>E-commerce application</a:t>
            </a:r>
          </a:p>
        </p:txBody>
      </p:sp>
      <p:pic>
        <p:nvPicPr>
          <p:cNvPr id="8" name="Graphic 7" descr="Shopping cart">
            <a:extLst>
              <a:ext uri="{FF2B5EF4-FFF2-40B4-BE49-F238E27FC236}">
                <a16:creationId xmlns:a16="http://schemas.microsoft.com/office/drawing/2014/main" id="{B9AD3415-1DA7-4965-ABDA-8A1AB02D3D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79092" y="3123236"/>
            <a:ext cx="647668" cy="647668"/>
          </a:xfrm>
          <a:prstGeom prst="rect">
            <a:avLst/>
          </a:prstGeom>
        </p:spPr>
      </p:pic>
      <p:sp>
        <p:nvSpPr>
          <p:cNvPr id="9" name="Oval 8">
            <a:extLst>
              <a:ext uri="{FF2B5EF4-FFF2-40B4-BE49-F238E27FC236}">
                <a16:creationId xmlns:a16="http://schemas.microsoft.com/office/drawing/2014/main" id="{EB1808CC-EC2E-4C53-93E1-F45A3D6BC3B2}"/>
              </a:ext>
            </a:extLst>
          </p:cNvPr>
          <p:cNvSpPr/>
          <p:nvPr/>
        </p:nvSpPr>
        <p:spPr>
          <a:xfrm>
            <a:off x="711055" y="4344620"/>
            <a:ext cx="1764569" cy="629920"/>
          </a:xfrm>
          <a:prstGeom prst="ellipse">
            <a:avLst/>
          </a:prstGeom>
          <a:solidFill>
            <a:srgbClr val="1CADE4"/>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r>
              <a:rPr lang="en-US" sz="1600" dirty="0">
                <a:solidFill>
                  <a:schemeClr val="bg1"/>
                </a:solidFill>
                <a:latin typeface="Sherman Sans Book" pitchFamily="50" charset="0"/>
                <a:ea typeface="Sherman Sans Book" pitchFamily="50" charset="0"/>
              </a:rPr>
              <a:t>Shopping</a:t>
            </a:r>
            <a:br>
              <a:rPr lang="en-US" sz="1600" dirty="0">
                <a:solidFill>
                  <a:schemeClr val="bg1"/>
                </a:solidFill>
                <a:latin typeface="Sherman Sans Book" pitchFamily="50" charset="0"/>
                <a:ea typeface="Sherman Sans Book" pitchFamily="50" charset="0"/>
              </a:rPr>
            </a:br>
            <a:r>
              <a:rPr lang="en-US" sz="1600" dirty="0">
                <a:solidFill>
                  <a:schemeClr val="bg1"/>
                </a:solidFill>
                <a:latin typeface="Sherman Sans Book" pitchFamily="50" charset="0"/>
                <a:ea typeface="Sherman Sans Book" pitchFamily="50" charset="0"/>
              </a:rPr>
              <a:t>cart</a:t>
            </a:r>
          </a:p>
        </p:txBody>
      </p:sp>
      <p:sp>
        <p:nvSpPr>
          <p:cNvPr id="10" name="Oval 9">
            <a:extLst>
              <a:ext uri="{FF2B5EF4-FFF2-40B4-BE49-F238E27FC236}">
                <a16:creationId xmlns:a16="http://schemas.microsoft.com/office/drawing/2014/main" id="{F2159A1E-0BCA-49F4-82DC-B2BDEAD5FE73}"/>
              </a:ext>
            </a:extLst>
          </p:cNvPr>
          <p:cNvSpPr/>
          <p:nvPr/>
        </p:nvSpPr>
        <p:spPr>
          <a:xfrm>
            <a:off x="2797683" y="4344620"/>
            <a:ext cx="1615440" cy="629920"/>
          </a:xfrm>
          <a:prstGeom prst="ellipse">
            <a:avLst/>
          </a:prstGeom>
          <a:solidFill>
            <a:srgbClr val="1CADE4"/>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r>
              <a:rPr lang="en-US" sz="1600" dirty="0">
                <a:solidFill>
                  <a:schemeClr val="bg1"/>
                </a:solidFill>
                <a:latin typeface="Sherman Sans Book" pitchFamily="50" charset="0"/>
                <a:ea typeface="Sherman Sans Book" pitchFamily="50" charset="0"/>
              </a:rPr>
              <a:t>Product</a:t>
            </a:r>
            <a:br>
              <a:rPr lang="en-US" sz="1600" dirty="0">
                <a:solidFill>
                  <a:schemeClr val="bg1"/>
                </a:solidFill>
                <a:latin typeface="Sherman Sans Book" pitchFamily="50" charset="0"/>
                <a:ea typeface="Sherman Sans Book" pitchFamily="50" charset="0"/>
              </a:rPr>
            </a:br>
            <a:r>
              <a:rPr lang="en-US" sz="1600" dirty="0">
                <a:solidFill>
                  <a:schemeClr val="bg1"/>
                </a:solidFill>
                <a:latin typeface="Sherman Sans Book" pitchFamily="50" charset="0"/>
                <a:ea typeface="Sherman Sans Book" pitchFamily="50" charset="0"/>
              </a:rPr>
              <a:t>catalog</a:t>
            </a:r>
          </a:p>
        </p:txBody>
      </p:sp>
      <p:grpSp>
        <p:nvGrpSpPr>
          <p:cNvPr id="11" name="Group 10">
            <a:extLst>
              <a:ext uri="{FF2B5EF4-FFF2-40B4-BE49-F238E27FC236}">
                <a16:creationId xmlns:a16="http://schemas.microsoft.com/office/drawing/2014/main" id="{7993AA00-78A1-48B6-ADBD-B15050B6F5C3}"/>
              </a:ext>
            </a:extLst>
          </p:cNvPr>
          <p:cNvGrpSpPr/>
          <p:nvPr/>
        </p:nvGrpSpPr>
        <p:grpSpPr>
          <a:xfrm>
            <a:off x="4633989" y="4355808"/>
            <a:ext cx="1956863" cy="629920"/>
            <a:chOff x="4793012" y="4155440"/>
            <a:chExt cx="1750028" cy="629920"/>
          </a:xfrm>
          <a:solidFill>
            <a:srgbClr val="1CADE4"/>
          </a:solidFill>
        </p:grpSpPr>
        <p:sp>
          <p:nvSpPr>
            <p:cNvPr id="12" name="Oval 11">
              <a:extLst>
                <a:ext uri="{FF2B5EF4-FFF2-40B4-BE49-F238E27FC236}">
                  <a16:creationId xmlns:a16="http://schemas.microsoft.com/office/drawing/2014/main" id="{FCB3E0DB-525E-4423-9A0A-A763DC5764FE}"/>
                </a:ext>
              </a:extLst>
            </p:cNvPr>
            <p:cNvSpPr/>
            <p:nvPr/>
          </p:nvSpPr>
          <p:spPr>
            <a:xfrm>
              <a:off x="4793012" y="4155440"/>
              <a:ext cx="1750028" cy="629920"/>
            </a:xfrm>
            <a:prstGeom prst="ellipse">
              <a:avLst/>
            </a:prstGeom>
            <a:grp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sz="1600" dirty="0">
                <a:solidFill>
                  <a:schemeClr val="bg1"/>
                </a:solidFill>
                <a:latin typeface="Sherman Sans Book" pitchFamily="50" charset="0"/>
                <a:ea typeface="Sherman Sans Book" pitchFamily="50" charset="0"/>
              </a:endParaRPr>
            </a:p>
          </p:txBody>
        </p:sp>
        <p:sp>
          <p:nvSpPr>
            <p:cNvPr id="13" name="TextBox 12">
              <a:extLst>
                <a:ext uri="{FF2B5EF4-FFF2-40B4-BE49-F238E27FC236}">
                  <a16:creationId xmlns:a16="http://schemas.microsoft.com/office/drawing/2014/main" id="{FDEF4AAF-2496-49A2-975C-21EEE5A1696F}"/>
                </a:ext>
              </a:extLst>
            </p:cNvPr>
            <p:cNvSpPr txBox="1"/>
            <p:nvPr/>
          </p:nvSpPr>
          <p:spPr>
            <a:xfrm>
              <a:off x="4949128" y="4329358"/>
              <a:ext cx="1461324" cy="338554"/>
            </a:xfrm>
            <a:prstGeom prst="rect">
              <a:avLst/>
            </a:prstGeom>
            <a:grpFill/>
            <a:ln w="15875">
              <a:noFill/>
            </a:ln>
          </p:spPr>
          <p:txBody>
            <a:bodyPr wrap="none" rtlCol="0">
              <a:noAutofit/>
            </a:bodyPr>
            <a:lstStyle/>
            <a:p>
              <a:pPr algn="ctr"/>
              <a:r>
                <a:rPr lang="en-US" sz="1600" dirty="0">
                  <a:solidFill>
                    <a:schemeClr val="bg1"/>
                  </a:solidFill>
                  <a:latin typeface="Sherman Sans Book" pitchFamily="50" charset="0"/>
                  <a:ea typeface="Sherman Sans Book" pitchFamily="50" charset="0"/>
                </a:rPr>
                <a:t>Recommendations</a:t>
              </a:r>
            </a:p>
          </p:txBody>
        </p:sp>
      </p:grpSp>
      <p:sp>
        <p:nvSpPr>
          <p:cNvPr id="14" name="Oval 13">
            <a:extLst>
              <a:ext uri="{FF2B5EF4-FFF2-40B4-BE49-F238E27FC236}">
                <a16:creationId xmlns:a16="http://schemas.microsoft.com/office/drawing/2014/main" id="{C8F6C7EE-8228-42D8-A784-F2023E9D3187}"/>
              </a:ext>
            </a:extLst>
          </p:cNvPr>
          <p:cNvSpPr/>
          <p:nvPr/>
        </p:nvSpPr>
        <p:spPr>
          <a:xfrm>
            <a:off x="6837687" y="4344620"/>
            <a:ext cx="1615440" cy="629920"/>
          </a:xfrm>
          <a:prstGeom prst="ellipse">
            <a:avLst/>
          </a:prstGeom>
          <a:solidFill>
            <a:srgbClr val="1CADE4"/>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r>
              <a:rPr lang="en-US" sz="1600" dirty="0">
                <a:solidFill>
                  <a:schemeClr val="bg1"/>
                </a:solidFill>
                <a:latin typeface="Sherman Sans Book" pitchFamily="50" charset="0"/>
                <a:ea typeface="Sherman Sans Book" pitchFamily="50" charset="0"/>
              </a:rPr>
              <a:t>Web</a:t>
            </a:r>
            <a:br>
              <a:rPr lang="en-US" sz="1600" dirty="0">
                <a:solidFill>
                  <a:schemeClr val="bg1"/>
                </a:solidFill>
                <a:latin typeface="Sherman Sans Book" pitchFamily="50" charset="0"/>
                <a:ea typeface="Sherman Sans Book" pitchFamily="50" charset="0"/>
              </a:rPr>
            </a:br>
            <a:r>
              <a:rPr lang="en-US" sz="1600" dirty="0">
                <a:solidFill>
                  <a:schemeClr val="bg1"/>
                </a:solidFill>
                <a:latin typeface="Sherman Sans Book" pitchFamily="50" charset="0"/>
                <a:ea typeface="Sherman Sans Book" pitchFamily="50" charset="0"/>
              </a:rPr>
              <a:t>analytics</a:t>
            </a:r>
          </a:p>
        </p:txBody>
      </p:sp>
      <p:sp>
        <p:nvSpPr>
          <p:cNvPr id="16" name="Flowchart: Magnetic Disk 15">
            <a:extLst>
              <a:ext uri="{FF2B5EF4-FFF2-40B4-BE49-F238E27FC236}">
                <a16:creationId xmlns:a16="http://schemas.microsoft.com/office/drawing/2014/main" id="{1457E19E-BEC6-4C71-B0D9-220E2A199905}"/>
              </a:ext>
            </a:extLst>
          </p:cNvPr>
          <p:cNvSpPr/>
          <p:nvPr/>
        </p:nvSpPr>
        <p:spPr>
          <a:xfrm>
            <a:off x="947386" y="5185664"/>
            <a:ext cx="1324864" cy="1174496"/>
          </a:xfrm>
          <a:prstGeom prst="flowChartMagneticDisk">
            <a:avLst/>
          </a:prstGeom>
          <a:ln>
            <a:solidFill>
              <a:srgbClr val="7F7F7F"/>
            </a:solidFill>
          </a:ln>
        </p:spPr>
        <p:style>
          <a:lnRef idx="2">
            <a:schemeClr val="accent4"/>
          </a:lnRef>
          <a:fillRef idx="1">
            <a:schemeClr val="lt1"/>
          </a:fillRef>
          <a:effectRef idx="0">
            <a:schemeClr val="accent4"/>
          </a:effectRef>
          <a:fontRef idx="minor">
            <a:schemeClr val="dk1"/>
          </a:fontRef>
        </p:style>
        <p:txBody>
          <a:bodyPr rtlCol="0" anchor="ctr">
            <a:noAutofit/>
          </a:bodyPr>
          <a:lstStyle/>
          <a:p>
            <a:pPr algn="ctr"/>
            <a:endParaRPr lang="en-US" dirty="0"/>
          </a:p>
        </p:txBody>
      </p:sp>
      <p:pic>
        <p:nvPicPr>
          <p:cNvPr id="17" name="Picture 2" descr="Image result for redis">
            <a:extLst>
              <a:ext uri="{FF2B5EF4-FFF2-40B4-BE49-F238E27FC236}">
                <a16:creationId xmlns:a16="http://schemas.microsoft.com/office/drawing/2014/main" id="{BF1ED4D0-16A9-4C4C-80AC-0A39CF4031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985" y="5451755"/>
            <a:ext cx="1379220" cy="919480"/>
          </a:xfrm>
          <a:prstGeom prst="rect">
            <a:avLst/>
          </a:prstGeom>
          <a:noFill/>
          <a:extLst>
            <a:ext uri="{909E8E84-426E-40DD-AFC4-6F175D3DCCD1}">
              <a14:hiddenFill xmlns:a14="http://schemas.microsoft.com/office/drawing/2010/main">
                <a:solidFill>
                  <a:srgbClr val="FFFFFF"/>
                </a:solidFill>
              </a14:hiddenFill>
            </a:ext>
          </a:extLst>
        </p:spPr>
      </p:pic>
      <p:sp>
        <p:nvSpPr>
          <p:cNvPr id="19" name="Flowchart: Magnetic Disk 18">
            <a:extLst>
              <a:ext uri="{FF2B5EF4-FFF2-40B4-BE49-F238E27FC236}">
                <a16:creationId xmlns:a16="http://schemas.microsoft.com/office/drawing/2014/main" id="{7A0CDBAB-3615-4094-AD81-864BBEAD0395}"/>
              </a:ext>
            </a:extLst>
          </p:cNvPr>
          <p:cNvSpPr/>
          <p:nvPr/>
        </p:nvSpPr>
        <p:spPr>
          <a:xfrm>
            <a:off x="2854944" y="5246424"/>
            <a:ext cx="1470152" cy="1113736"/>
          </a:xfrm>
          <a:prstGeom prst="flowChartMagneticDisk">
            <a:avLst/>
          </a:prstGeom>
          <a:ln>
            <a:solidFill>
              <a:srgbClr val="7F7F7F"/>
            </a:solidFill>
          </a:ln>
        </p:spPr>
        <p:style>
          <a:lnRef idx="2">
            <a:schemeClr val="accent4"/>
          </a:lnRef>
          <a:fillRef idx="1">
            <a:schemeClr val="lt1"/>
          </a:fillRef>
          <a:effectRef idx="0">
            <a:schemeClr val="accent4"/>
          </a:effectRef>
          <a:fontRef idx="minor">
            <a:schemeClr val="dk1"/>
          </a:fontRef>
        </p:style>
        <p:txBody>
          <a:bodyPr rtlCol="0" anchor="ctr">
            <a:noAutofit/>
          </a:bodyPr>
          <a:lstStyle/>
          <a:p>
            <a:pPr algn="ctr"/>
            <a:endParaRPr lang="en-US" dirty="0"/>
          </a:p>
        </p:txBody>
      </p:sp>
      <p:pic>
        <p:nvPicPr>
          <p:cNvPr id="20" name="Picture 4" descr="Image result for mongodb">
            <a:extLst>
              <a:ext uri="{FF2B5EF4-FFF2-40B4-BE49-F238E27FC236}">
                <a16:creationId xmlns:a16="http://schemas.microsoft.com/office/drawing/2014/main" id="{6C7A6E33-DE3B-4661-B34D-C5970CE627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2885" y="5698135"/>
            <a:ext cx="1421448" cy="386209"/>
          </a:xfrm>
          <a:prstGeom prst="rect">
            <a:avLst/>
          </a:prstGeom>
          <a:noFill/>
          <a:extLst>
            <a:ext uri="{909E8E84-426E-40DD-AFC4-6F175D3DCCD1}">
              <a14:hiddenFill xmlns:a14="http://schemas.microsoft.com/office/drawing/2010/main">
                <a:solidFill>
                  <a:srgbClr val="FFFFFF"/>
                </a:solidFill>
              </a14:hiddenFill>
            </a:ext>
          </a:extLst>
        </p:spPr>
      </p:pic>
      <p:sp>
        <p:nvSpPr>
          <p:cNvPr id="22" name="Flowchart: Magnetic Disk 21">
            <a:extLst>
              <a:ext uri="{FF2B5EF4-FFF2-40B4-BE49-F238E27FC236}">
                <a16:creationId xmlns:a16="http://schemas.microsoft.com/office/drawing/2014/main" id="{2CC6C54C-1345-4A54-A758-0FF1031BDF3B}"/>
              </a:ext>
            </a:extLst>
          </p:cNvPr>
          <p:cNvSpPr/>
          <p:nvPr/>
        </p:nvSpPr>
        <p:spPr>
          <a:xfrm>
            <a:off x="4934399" y="5185664"/>
            <a:ext cx="1324864" cy="1174496"/>
          </a:xfrm>
          <a:prstGeom prst="flowChartMagneticDisk">
            <a:avLst/>
          </a:prstGeom>
          <a:ln>
            <a:solidFill>
              <a:srgbClr val="7F7F7F"/>
            </a:solidFill>
          </a:ln>
        </p:spPr>
        <p:style>
          <a:lnRef idx="2">
            <a:schemeClr val="accent4"/>
          </a:lnRef>
          <a:fillRef idx="1">
            <a:schemeClr val="lt1"/>
          </a:fillRef>
          <a:effectRef idx="0">
            <a:schemeClr val="accent4"/>
          </a:effectRef>
          <a:fontRef idx="minor">
            <a:schemeClr val="dk1"/>
          </a:fontRef>
        </p:style>
        <p:txBody>
          <a:bodyPr rtlCol="0" anchor="ctr">
            <a:noAutofit/>
          </a:bodyPr>
          <a:lstStyle/>
          <a:p>
            <a:pPr algn="ctr"/>
            <a:endParaRPr lang="en-US" dirty="0"/>
          </a:p>
        </p:txBody>
      </p:sp>
      <p:pic>
        <p:nvPicPr>
          <p:cNvPr id="23" name="Picture 6" descr="Image result for neo4j">
            <a:extLst>
              <a:ext uri="{FF2B5EF4-FFF2-40B4-BE49-F238E27FC236}">
                <a16:creationId xmlns:a16="http://schemas.microsoft.com/office/drawing/2014/main" id="{4CE78ECE-6A9E-4095-97AE-D5E7A76968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3431" y="5698135"/>
            <a:ext cx="1066800" cy="426720"/>
          </a:xfrm>
          <a:prstGeom prst="rect">
            <a:avLst/>
          </a:prstGeom>
          <a:noFill/>
          <a:extLst>
            <a:ext uri="{909E8E84-426E-40DD-AFC4-6F175D3DCCD1}">
              <a14:hiddenFill xmlns:a14="http://schemas.microsoft.com/office/drawing/2010/main">
                <a:solidFill>
                  <a:srgbClr val="FFFFFF"/>
                </a:solidFill>
              </a14:hiddenFill>
            </a:ext>
          </a:extLst>
        </p:spPr>
      </p:pic>
      <p:sp>
        <p:nvSpPr>
          <p:cNvPr id="25" name="Flowchart: Magnetic Disk 24">
            <a:extLst>
              <a:ext uri="{FF2B5EF4-FFF2-40B4-BE49-F238E27FC236}">
                <a16:creationId xmlns:a16="http://schemas.microsoft.com/office/drawing/2014/main" id="{FD4E35EF-0B32-407E-A5BF-91B71FDB3431}"/>
              </a:ext>
            </a:extLst>
          </p:cNvPr>
          <p:cNvSpPr/>
          <p:nvPr/>
        </p:nvSpPr>
        <p:spPr>
          <a:xfrm>
            <a:off x="6853943" y="5185664"/>
            <a:ext cx="1615440" cy="1174496"/>
          </a:xfrm>
          <a:prstGeom prst="flowChartMagneticDisk">
            <a:avLst/>
          </a:prstGeom>
          <a:ln>
            <a:solidFill>
              <a:srgbClr val="7F7F7F"/>
            </a:solidFill>
          </a:ln>
        </p:spPr>
        <p:style>
          <a:lnRef idx="2">
            <a:schemeClr val="accent4"/>
          </a:lnRef>
          <a:fillRef idx="1">
            <a:schemeClr val="lt1"/>
          </a:fillRef>
          <a:effectRef idx="0">
            <a:schemeClr val="accent4"/>
          </a:effectRef>
          <a:fontRef idx="minor">
            <a:schemeClr val="dk1"/>
          </a:fontRef>
        </p:style>
        <p:txBody>
          <a:bodyPr rtlCol="0" anchor="ctr">
            <a:noAutofit/>
          </a:bodyPr>
          <a:lstStyle/>
          <a:p>
            <a:pPr algn="ctr"/>
            <a:endParaRPr lang="en-US" dirty="0"/>
          </a:p>
        </p:txBody>
      </p:sp>
      <p:pic>
        <p:nvPicPr>
          <p:cNvPr id="26" name="Picture 8" descr="Image result for apache hadoop logo">
            <a:extLst>
              <a:ext uri="{FF2B5EF4-FFF2-40B4-BE49-F238E27FC236}">
                <a16:creationId xmlns:a16="http://schemas.microsoft.com/office/drawing/2014/main" id="{69025C52-DA88-4F0F-AD87-5F4E30FCBA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87245" y="5728591"/>
            <a:ext cx="1412240" cy="365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589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D7F470-1972-48A5-9866-631E11530117}"/>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KSQL Introduction</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972460B-28A7-4514-9D21-02CFD0003FB5}"/>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4" name="Slide Number Placeholder 3">
            <a:extLst>
              <a:ext uri="{FF2B5EF4-FFF2-40B4-BE49-F238E27FC236}">
                <a16:creationId xmlns:a16="http://schemas.microsoft.com/office/drawing/2014/main" id="{9EAFC449-1EFB-4107-896B-8CC333BB4A8B}"/>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30</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911681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66B8-7F47-497E-A1ED-6086ECC91F87}"/>
              </a:ext>
            </a:extLst>
          </p:cNvPr>
          <p:cNvSpPr>
            <a:spLocks noGrp="1"/>
          </p:cNvSpPr>
          <p:nvPr>
            <p:ph type="title"/>
          </p:nvPr>
        </p:nvSpPr>
        <p:spPr/>
        <p:txBody>
          <a:bodyPr/>
          <a:lstStyle/>
          <a:p>
            <a:r>
              <a:rPr lang="en-US" dirty="0"/>
              <a:t>KSQL Introduction</a:t>
            </a:r>
          </a:p>
        </p:txBody>
      </p:sp>
      <p:sp>
        <p:nvSpPr>
          <p:cNvPr id="3" name="Content Placeholder 2">
            <a:extLst>
              <a:ext uri="{FF2B5EF4-FFF2-40B4-BE49-F238E27FC236}">
                <a16:creationId xmlns:a16="http://schemas.microsoft.com/office/drawing/2014/main" id="{6809660C-38D4-492C-ABBE-5A9095E6745E}"/>
              </a:ext>
            </a:extLst>
          </p:cNvPr>
          <p:cNvSpPr>
            <a:spLocks noGrp="1"/>
          </p:cNvSpPr>
          <p:nvPr>
            <p:ph idx="4294967295"/>
          </p:nvPr>
        </p:nvSpPr>
        <p:spPr>
          <a:xfrm>
            <a:off x="768096" y="2286000"/>
            <a:ext cx="7290055" cy="4023360"/>
          </a:xfrm>
        </p:spPr>
        <p:txBody>
          <a:bodyPr/>
          <a:lstStyle/>
          <a:p>
            <a:r>
              <a:rPr lang="en-US" dirty="0"/>
              <a:t>It is an SQL-like, declarative stream-processing language.</a:t>
            </a:r>
          </a:p>
          <a:p>
            <a:r>
              <a:rPr lang="en-US" dirty="0"/>
              <a:t>It uses the Kafka streams API.</a:t>
            </a:r>
          </a:p>
          <a:p>
            <a:r>
              <a:rPr lang="en-US" dirty="0"/>
              <a:t>It’s an actual application that uses Kafka as its data store.</a:t>
            </a:r>
          </a:p>
          <a:p>
            <a:r>
              <a:rPr lang="en-US" dirty="0"/>
              <a:t>SQL-like semantics make it easier for you to build Kafka applications, just like SQL makes it easier for you to build relational applications.</a:t>
            </a:r>
          </a:p>
          <a:p>
            <a:r>
              <a:rPr lang="en-US" dirty="0"/>
              <a:t>KSQL is developed and maintained by Confluent. </a:t>
            </a:r>
          </a:p>
        </p:txBody>
      </p:sp>
      <p:sp>
        <p:nvSpPr>
          <p:cNvPr id="4" name="Footer Placeholder 3">
            <a:extLst>
              <a:ext uri="{FF2B5EF4-FFF2-40B4-BE49-F238E27FC236}">
                <a16:creationId xmlns:a16="http://schemas.microsoft.com/office/drawing/2014/main" id="{D92AABAD-3B8F-4131-815E-BF3835DBDA44}"/>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020FF775-3B43-42F4-B817-A3CAE71EC326}"/>
              </a:ext>
            </a:extLst>
          </p:cNvPr>
          <p:cNvSpPr>
            <a:spLocks noGrp="1"/>
          </p:cNvSpPr>
          <p:nvPr>
            <p:ph type="sldNum" sz="quarter" idx="12"/>
          </p:nvPr>
        </p:nvSpPr>
        <p:spPr/>
        <p:txBody>
          <a:bodyPr/>
          <a:lstStyle/>
          <a:p>
            <a:fld id="{4FAB73BC-B049-4115-A692-8D63A059BFB8}" type="slidenum">
              <a:rPr lang="en-US" smtClean="0"/>
              <a:pPr/>
              <a:t>31</a:t>
            </a:fld>
            <a:endParaRPr lang="en-US" dirty="0"/>
          </a:p>
        </p:txBody>
      </p:sp>
    </p:spTree>
    <p:extLst>
      <p:ext uri="{BB962C8B-B14F-4D97-AF65-F5344CB8AC3E}">
        <p14:creationId xmlns:p14="http://schemas.microsoft.com/office/powerpoint/2010/main" val="38248655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8A4-4F20-4FDC-ACC8-BF2C76A93228}"/>
              </a:ext>
            </a:extLst>
          </p:cNvPr>
          <p:cNvSpPr>
            <a:spLocks noGrp="1"/>
          </p:cNvSpPr>
          <p:nvPr>
            <p:ph type="title"/>
          </p:nvPr>
        </p:nvSpPr>
        <p:spPr/>
        <p:txBody>
          <a:bodyPr>
            <a:noAutofit/>
          </a:bodyPr>
          <a:lstStyle/>
          <a:p>
            <a:r>
              <a:rPr lang="en-US" dirty="0"/>
              <a:t>Concepts</a:t>
            </a:r>
          </a:p>
        </p:txBody>
      </p:sp>
      <p:sp>
        <p:nvSpPr>
          <p:cNvPr id="3" name="Content Placeholder 2">
            <a:extLst>
              <a:ext uri="{FF2B5EF4-FFF2-40B4-BE49-F238E27FC236}">
                <a16:creationId xmlns:a16="http://schemas.microsoft.com/office/drawing/2014/main" id="{A07BCF40-6D27-4DBF-BB8B-D63F709CDB55}"/>
              </a:ext>
            </a:extLst>
          </p:cNvPr>
          <p:cNvSpPr>
            <a:spLocks noGrp="1"/>
          </p:cNvSpPr>
          <p:nvPr>
            <p:ph idx="4294967295"/>
          </p:nvPr>
        </p:nvSpPr>
        <p:spPr>
          <a:xfrm>
            <a:off x="768096" y="2286000"/>
            <a:ext cx="7290055" cy="1883664"/>
          </a:xfrm>
        </p:spPr>
        <p:txBody>
          <a:bodyPr>
            <a:noAutofit/>
          </a:bodyPr>
          <a:lstStyle/>
          <a:p>
            <a:r>
              <a:rPr lang="en-US" b="1" dirty="0"/>
              <a:t>Stream: </a:t>
            </a:r>
            <a:r>
              <a:rPr lang="en-US" dirty="0"/>
              <a:t>unbounded continuous flow of records, based on a topic; data sent in real time; records are key-value pairs; we want to process the records as they arrive</a:t>
            </a:r>
          </a:p>
          <a:p>
            <a:r>
              <a:rPr lang="en-US" dirty="0"/>
              <a:t>Consumes data from a Kafka topic and writes the manipulations to another Kafka topic</a:t>
            </a:r>
          </a:p>
        </p:txBody>
      </p:sp>
      <p:sp>
        <p:nvSpPr>
          <p:cNvPr id="4" name="Footer Placeholder 3">
            <a:extLst>
              <a:ext uri="{FF2B5EF4-FFF2-40B4-BE49-F238E27FC236}">
                <a16:creationId xmlns:a16="http://schemas.microsoft.com/office/drawing/2014/main" id="{07DF32BE-DA9C-4470-B108-45B4ABFC2D76}"/>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D0E01205-9AB4-4BD3-9ECA-8B9559E17233}"/>
              </a:ext>
            </a:extLst>
          </p:cNvPr>
          <p:cNvSpPr>
            <a:spLocks noGrp="1"/>
          </p:cNvSpPr>
          <p:nvPr>
            <p:ph type="sldNum" sz="quarter" idx="12"/>
          </p:nvPr>
        </p:nvSpPr>
        <p:spPr/>
        <p:txBody>
          <a:bodyPr>
            <a:noAutofit/>
          </a:bodyPr>
          <a:lstStyle/>
          <a:p>
            <a:fld id="{4FAB73BC-B049-4115-A692-8D63A059BFB8}" type="slidenum">
              <a:rPr lang="en-US" smtClean="0"/>
              <a:pPr/>
              <a:t>32</a:t>
            </a:fld>
            <a:endParaRPr lang="en-US" dirty="0"/>
          </a:p>
        </p:txBody>
      </p:sp>
      <p:sp>
        <p:nvSpPr>
          <p:cNvPr id="6" name="Rectangle 5">
            <a:extLst>
              <a:ext uri="{FF2B5EF4-FFF2-40B4-BE49-F238E27FC236}">
                <a16:creationId xmlns:a16="http://schemas.microsoft.com/office/drawing/2014/main" id="{B784019A-DE8D-482B-9D18-12D374FF3A35}"/>
              </a:ext>
            </a:extLst>
          </p:cNvPr>
          <p:cNvSpPr/>
          <p:nvPr/>
        </p:nvSpPr>
        <p:spPr>
          <a:xfrm>
            <a:off x="948205" y="4723949"/>
            <a:ext cx="1877992" cy="995188"/>
          </a:xfrm>
          <a:prstGeom prst="rect">
            <a:avLst/>
          </a:prstGeom>
          <a:solidFill>
            <a:srgbClr val="1CADE4"/>
          </a:solidFill>
          <a:ln w="254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r>
              <a:rPr lang="en-US" sz="2200" dirty="0">
                <a:solidFill>
                  <a:schemeClr val="bg1"/>
                </a:solidFill>
                <a:latin typeface="Sherman Sans Book" pitchFamily="50" charset="0"/>
                <a:ea typeface="Sherman Sans Book" pitchFamily="50" charset="0"/>
              </a:rPr>
              <a:t>Kafka Topic</a:t>
            </a:r>
            <a:br>
              <a:rPr lang="en-US" sz="2200" dirty="0">
                <a:solidFill>
                  <a:schemeClr val="bg1"/>
                </a:solidFill>
                <a:latin typeface="Sherman Sans Book" pitchFamily="50" charset="0"/>
                <a:ea typeface="Sherman Sans Book" pitchFamily="50" charset="0"/>
              </a:rPr>
            </a:br>
            <a:r>
              <a:rPr lang="en-US" sz="2200" dirty="0">
                <a:solidFill>
                  <a:schemeClr val="bg1"/>
                </a:solidFill>
                <a:latin typeface="Sherman Sans Book" pitchFamily="50" charset="0"/>
                <a:ea typeface="Sherman Sans Book" pitchFamily="50" charset="0"/>
              </a:rPr>
              <a:t>“IN”</a:t>
            </a:r>
          </a:p>
        </p:txBody>
      </p:sp>
      <p:sp>
        <p:nvSpPr>
          <p:cNvPr id="7" name="Arrow: Right 6">
            <a:extLst>
              <a:ext uri="{FF2B5EF4-FFF2-40B4-BE49-F238E27FC236}">
                <a16:creationId xmlns:a16="http://schemas.microsoft.com/office/drawing/2014/main" id="{77022A3B-E77E-4861-8000-ABEE0932E6AE}"/>
              </a:ext>
            </a:extLst>
          </p:cNvPr>
          <p:cNvSpPr/>
          <p:nvPr/>
        </p:nvSpPr>
        <p:spPr>
          <a:xfrm>
            <a:off x="3004947" y="4674003"/>
            <a:ext cx="2743200" cy="1125806"/>
          </a:xfrm>
          <a:prstGeom prst="rightArrow">
            <a:avLst/>
          </a:prstGeom>
          <a:ln w="25400">
            <a:solidFill>
              <a:srgbClr val="595959"/>
            </a:solidFill>
          </a:ln>
        </p:spPr>
        <p:style>
          <a:lnRef idx="2">
            <a:schemeClr val="accent3"/>
          </a:lnRef>
          <a:fillRef idx="1">
            <a:schemeClr val="lt1"/>
          </a:fillRef>
          <a:effectRef idx="0">
            <a:schemeClr val="accent3"/>
          </a:effectRef>
          <a:fontRef idx="minor">
            <a:schemeClr val="dk1"/>
          </a:fontRef>
        </p:style>
        <p:txBody>
          <a:bodyPr rtlCol="0" anchor="ctr">
            <a:noAutofit/>
          </a:bodyPr>
          <a:lstStyle/>
          <a:p>
            <a:pPr algn="ctr"/>
            <a:r>
              <a:rPr lang="en-US" sz="2200" dirty="0">
                <a:solidFill>
                  <a:schemeClr val="tx1">
                    <a:lumMod val="65000"/>
                    <a:lumOff val="35000"/>
                  </a:schemeClr>
                </a:solidFill>
                <a:latin typeface="Sherman Sans Book" pitchFamily="50" charset="0"/>
                <a:ea typeface="Sherman Sans Book" pitchFamily="50" charset="0"/>
              </a:rPr>
              <a:t>KSQL</a:t>
            </a:r>
          </a:p>
        </p:txBody>
      </p:sp>
      <p:sp>
        <p:nvSpPr>
          <p:cNvPr id="8" name="Rectangle 7">
            <a:extLst>
              <a:ext uri="{FF2B5EF4-FFF2-40B4-BE49-F238E27FC236}">
                <a16:creationId xmlns:a16="http://schemas.microsoft.com/office/drawing/2014/main" id="{078BCC88-EDC3-4235-81F8-008AEE6639C9}"/>
              </a:ext>
            </a:extLst>
          </p:cNvPr>
          <p:cNvSpPr/>
          <p:nvPr/>
        </p:nvSpPr>
        <p:spPr>
          <a:xfrm>
            <a:off x="5853744" y="4715438"/>
            <a:ext cx="1869333" cy="995188"/>
          </a:xfrm>
          <a:prstGeom prst="rect">
            <a:avLst/>
          </a:prstGeom>
          <a:solidFill>
            <a:srgbClr val="1CADE4"/>
          </a:solidFill>
          <a:ln w="254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r>
              <a:rPr lang="en-US" sz="2200" dirty="0">
                <a:solidFill>
                  <a:schemeClr val="bg1"/>
                </a:solidFill>
                <a:latin typeface="Sherman Sans Book" pitchFamily="50" charset="0"/>
                <a:ea typeface="Sherman Sans Book" pitchFamily="50" charset="0"/>
              </a:rPr>
              <a:t>Kafka Topic</a:t>
            </a:r>
            <a:br>
              <a:rPr lang="en-US" sz="2200" dirty="0">
                <a:solidFill>
                  <a:schemeClr val="bg1"/>
                </a:solidFill>
                <a:latin typeface="Sherman Sans Book" pitchFamily="50" charset="0"/>
                <a:ea typeface="Sherman Sans Book" pitchFamily="50" charset="0"/>
              </a:rPr>
            </a:br>
            <a:r>
              <a:rPr lang="en-US" sz="2200" dirty="0">
                <a:solidFill>
                  <a:schemeClr val="bg1"/>
                </a:solidFill>
                <a:latin typeface="Sherman Sans Book" pitchFamily="50" charset="0"/>
                <a:ea typeface="Sherman Sans Book" pitchFamily="50" charset="0"/>
              </a:rPr>
              <a:t>“OUT”</a:t>
            </a:r>
          </a:p>
        </p:txBody>
      </p:sp>
    </p:spTree>
    <p:extLst>
      <p:ext uri="{BB962C8B-B14F-4D97-AF65-F5344CB8AC3E}">
        <p14:creationId xmlns:p14="http://schemas.microsoft.com/office/powerpoint/2010/main" val="1151395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93736-842D-44B3-9C99-825078CDD5BD}"/>
              </a:ext>
            </a:extLst>
          </p:cNvPr>
          <p:cNvSpPr>
            <a:spLocks noGrp="1"/>
          </p:cNvSpPr>
          <p:nvPr>
            <p:ph type="title"/>
          </p:nvPr>
        </p:nvSpPr>
        <p:spPr/>
        <p:txBody>
          <a:bodyPr/>
          <a:lstStyle/>
          <a:p>
            <a:r>
              <a:rPr lang="en-US" dirty="0"/>
              <a:t>Demo: Streams in KSQL</a:t>
            </a:r>
          </a:p>
        </p:txBody>
      </p:sp>
      <p:sp>
        <p:nvSpPr>
          <p:cNvPr id="3" name="Content Placeholder 2">
            <a:extLst>
              <a:ext uri="{FF2B5EF4-FFF2-40B4-BE49-F238E27FC236}">
                <a16:creationId xmlns:a16="http://schemas.microsoft.com/office/drawing/2014/main" id="{70AC3021-AAB6-4D1C-9620-FCA79660345A}"/>
              </a:ext>
            </a:extLst>
          </p:cNvPr>
          <p:cNvSpPr>
            <a:spLocks noGrp="1"/>
          </p:cNvSpPr>
          <p:nvPr>
            <p:ph idx="4294967295"/>
          </p:nvPr>
        </p:nvSpPr>
        <p:spPr>
          <a:xfrm>
            <a:off x="768096" y="2286000"/>
            <a:ext cx="7290055" cy="4023360"/>
          </a:xfrm>
        </p:spPr>
        <p:txBody>
          <a:bodyPr/>
          <a:lstStyle/>
          <a:p>
            <a:r>
              <a:rPr lang="en-US" dirty="0"/>
              <a:t>Let’s create a KSQL stream</a:t>
            </a:r>
          </a:p>
          <a:p>
            <a:r>
              <a:rPr lang="en-US" dirty="0"/>
              <a:t>CREATE STREAM statement to make the stream</a:t>
            </a:r>
          </a:p>
          <a:p>
            <a:r>
              <a:rPr lang="en-US" dirty="0"/>
              <a:t>SELECT statement to query it</a:t>
            </a:r>
          </a:p>
          <a:p>
            <a:r>
              <a:rPr lang="en-US" dirty="0"/>
              <a:t>What’s going on here? Stopping the program</a:t>
            </a:r>
          </a:p>
          <a:p>
            <a:r>
              <a:rPr lang="en-US" dirty="0"/>
              <a:t>Using limit to end the query</a:t>
            </a:r>
          </a:p>
        </p:txBody>
      </p:sp>
      <p:sp>
        <p:nvSpPr>
          <p:cNvPr id="4" name="Footer Placeholder 3">
            <a:extLst>
              <a:ext uri="{FF2B5EF4-FFF2-40B4-BE49-F238E27FC236}">
                <a16:creationId xmlns:a16="http://schemas.microsoft.com/office/drawing/2014/main" id="{6908C6EC-26B0-428A-AD46-141077C38C7B}"/>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07F73D4C-0BA9-4767-9007-2E6D793625D2}"/>
              </a:ext>
            </a:extLst>
          </p:cNvPr>
          <p:cNvSpPr>
            <a:spLocks noGrp="1"/>
          </p:cNvSpPr>
          <p:nvPr>
            <p:ph type="sldNum" sz="quarter" idx="12"/>
          </p:nvPr>
        </p:nvSpPr>
        <p:spPr/>
        <p:txBody>
          <a:bodyPr/>
          <a:lstStyle/>
          <a:p>
            <a:fld id="{4FAB73BC-B049-4115-A692-8D63A059BFB8}" type="slidenum">
              <a:rPr lang="en-US" smtClean="0"/>
              <a:pPr/>
              <a:t>33</a:t>
            </a:fld>
            <a:endParaRPr lang="en-US" dirty="0"/>
          </a:p>
        </p:txBody>
      </p:sp>
    </p:spTree>
    <p:extLst>
      <p:ext uri="{BB962C8B-B14F-4D97-AF65-F5344CB8AC3E}">
        <p14:creationId xmlns:p14="http://schemas.microsoft.com/office/powerpoint/2010/main" val="4229065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34</a:t>
            </a:fld>
            <a:endParaRPr lang="en-US" dirty="0"/>
          </a:p>
        </p:txBody>
      </p:sp>
    </p:spTree>
    <p:extLst>
      <p:ext uri="{BB962C8B-B14F-4D97-AF65-F5344CB8AC3E}">
        <p14:creationId xmlns:p14="http://schemas.microsoft.com/office/powerpoint/2010/main" val="2313457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Rectangle 20">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23" name="Straight Connector 22">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516F6E8-2636-48F4-8332-DA806945DA3E}"/>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D573D05-E87C-46F3-A103-F1E549899FF6}"/>
              </a:ext>
            </a:extLst>
          </p:cNvPr>
          <p:cNvSpPr>
            <a:spLocks noGrp="1"/>
          </p:cNvSpPr>
          <p:nvPr>
            <p:ph type="sldNum" sz="quarter" idx="12"/>
          </p:nvPr>
        </p:nvSpPr>
        <p:spPr/>
        <p:txBody>
          <a:bodyPr>
            <a:noAutofit/>
          </a:bodyPr>
          <a:lstStyle/>
          <a:p>
            <a:fld id="{4FAB73BC-B049-4115-A692-8D63A059BFB8}" type="slidenum">
              <a:rPr lang="en-US" smtClean="0"/>
              <a:pPr/>
              <a:t>35</a:t>
            </a:fld>
            <a:endParaRPr lang="en-US" dirty="0"/>
          </a:p>
        </p:txBody>
      </p:sp>
      <p:sp>
        <p:nvSpPr>
          <p:cNvPr id="2" name="Title 1">
            <a:extLst>
              <a:ext uri="{FF2B5EF4-FFF2-40B4-BE49-F238E27FC236}">
                <a16:creationId xmlns:a16="http://schemas.microsoft.com/office/drawing/2014/main" id="{ED93C1F2-A5B8-4055-B3FB-3B2E5700E5EE}"/>
              </a:ext>
            </a:extLst>
          </p:cNvPr>
          <p:cNvSpPr>
            <a:spLocks noGrp="1"/>
          </p:cNvSpPr>
          <p:nvPr>
            <p:ph type="ctrTitle" idx="4294967295"/>
          </p:nvPr>
        </p:nvSpPr>
        <p:spPr>
          <a:xfrm>
            <a:off x="512063" y="2332893"/>
            <a:ext cx="4961243" cy="1433400"/>
          </a:xfrm>
        </p:spPr>
        <p:txBody>
          <a:bodyPr anchor="b">
            <a:noAutofit/>
          </a:bodyPr>
          <a:lstStyle/>
          <a:p>
            <a:pPr algn="r"/>
            <a:r>
              <a:rPr lang="en-US" dirty="0">
                <a:solidFill>
                  <a:schemeClr val="bg1"/>
                </a:solidFill>
              </a:rPr>
              <a:t>KSQL: </a:t>
            </a:r>
            <a:br>
              <a:rPr lang="en-US" dirty="0">
                <a:solidFill>
                  <a:schemeClr val="bg1"/>
                </a:solidFill>
              </a:rPr>
            </a:br>
            <a:r>
              <a:rPr lang="en-US" dirty="0">
                <a:solidFill>
                  <a:schemeClr val="bg1"/>
                </a:solidFill>
              </a:rPr>
              <a:t>Creating Stream</a:t>
            </a:r>
          </a:p>
        </p:txBody>
      </p:sp>
      <p:pic>
        <p:nvPicPr>
          <p:cNvPr id="14" name="Graphic 13" descr="Puzzle">
            <a:extLst>
              <a:ext uri="{FF2B5EF4-FFF2-40B4-BE49-F238E27FC236}">
                <a16:creationId xmlns:a16="http://schemas.microsoft.com/office/drawing/2014/main" id="{FCC93BAC-0AA6-420D-9F58-9AD673A951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80933" y="2810785"/>
            <a:ext cx="1236429" cy="1236429"/>
          </a:xfrm>
          <a:prstGeom prst="rect">
            <a:avLst/>
          </a:prstGeom>
        </p:spPr>
      </p:pic>
    </p:spTree>
    <p:extLst>
      <p:ext uri="{BB962C8B-B14F-4D97-AF65-F5344CB8AC3E}">
        <p14:creationId xmlns:p14="http://schemas.microsoft.com/office/powerpoint/2010/main" val="3673750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D05E0-36FB-412B-BE25-043376EBE15D}"/>
              </a:ext>
            </a:extLst>
          </p:cNvPr>
          <p:cNvSpPr>
            <a:spLocks noGrp="1"/>
          </p:cNvSpPr>
          <p:nvPr>
            <p:ph type="title"/>
          </p:nvPr>
        </p:nvSpPr>
        <p:spPr/>
        <p:txBody>
          <a:bodyPr/>
          <a:lstStyle/>
          <a:p>
            <a:r>
              <a:rPr lang="en-US" dirty="0"/>
              <a:t>Basic Commands</a:t>
            </a:r>
          </a:p>
        </p:txBody>
      </p:sp>
      <p:sp>
        <p:nvSpPr>
          <p:cNvPr id="3" name="Content Placeholder 2">
            <a:extLst>
              <a:ext uri="{FF2B5EF4-FFF2-40B4-BE49-F238E27FC236}">
                <a16:creationId xmlns:a16="http://schemas.microsoft.com/office/drawing/2014/main" id="{D064FFD0-C82B-445D-AEA3-192D8B407C98}"/>
              </a:ext>
            </a:extLst>
          </p:cNvPr>
          <p:cNvSpPr>
            <a:spLocks noGrp="1"/>
          </p:cNvSpPr>
          <p:nvPr>
            <p:ph idx="4294967295"/>
          </p:nvPr>
        </p:nvSpPr>
        <p:spPr>
          <a:xfrm>
            <a:off x="768096" y="2286000"/>
            <a:ext cx="7290055" cy="4023360"/>
          </a:xfrm>
        </p:spPr>
        <p:txBody>
          <a:bodyPr/>
          <a:lstStyle/>
          <a:p>
            <a:r>
              <a:rPr lang="en-US" dirty="0"/>
              <a:t>SHOW TOPICS;</a:t>
            </a:r>
          </a:p>
          <a:p>
            <a:r>
              <a:rPr lang="en-US" dirty="0"/>
              <a:t>SHOW STREAMS;</a:t>
            </a:r>
          </a:p>
          <a:p>
            <a:r>
              <a:rPr lang="en-US" dirty="0"/>
              <a:t>CREATE STREAM;</a:t>
            </a:r>
          </a:p>
          <a:p>
            <a:r>
              <a:rPr lang="en-US" dirty="0"/>
              <a:t>DESCRIBE;</a:t>
            </a:r>
          </a:p>
          <a:p>
            <a:r>
              <a:rPr lang="en-US" dirty="0"/>
              <a:t>DROP STREAM;</a:t>
            </a:r>
          </a:p>
        </p:txBody>
      </p:sp>
      <p:sp>
        <p:nvSpPr>
          <p:cNvPr id="4" name="Footer Placeholder 3">
            <a:extLst>
              <a:ext uri="{FF2B5EF4-FFF2-40B4-BE49-F238E27FC236}">
                <a16:creationId xmlns:a16="http://schemas.microsoft.com/office/drawing/2014/main" id="{884D69C7-8295-4AE7-B058-21A6185302D9}"/>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0320971-4FE4-473E-ACD7-DFFB2C3E46E5}"/>
              </a:ext>
            </a:extLst>
          </p:cNvPr>
          <p:cNvSpPr>
            <a:spLocks noGrp="1"/>
          </p:cNvSpPr>
          <p:nvPr>
            <p:ph type="sldNum" sz="quarter" idx="12"/>
          </p:nvPr>
        </p:nvSpPr>
        <p:spPr/>
        <p:txBody>
          <a:bodyPr/>
          <a:lstStyle/>
          <a:p>
            <a:fld id="{4FAB73BC-B049-4115-A692-8D63A059BFB8}" type="slidenum">
              <a:rPr lang="en-US" smtClean="0"/>
              <a:pPr/>
              <a:t>36</a:t>
            </a:fld>
            <a:endParaRPr lang="en-US" dirty="0"/>
          </a:p>
        </p:txBody>
      </p:sp>
    </p:spTree>
    <p:extLst>
      <p:ext uri="{BB962C8B-B14F-4D97-AF65-F5344CB8AC3E}">
        <p14:creationId xmlns:p14="http://schemas.microsoft.com/office/powerpoint/2010/main" val="1670785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B64A0-A286-483D-8A27-C23906488CB9}"/>
              </a:ext>
            </a:extLst>
          </p:cNvPr>
          <p:cNvSpPr>
            <a:spLocks noGrp="1"/>
          </p:cNvSpPr>
          <p:nvPr>
            <p:ph type="title"/>
          </p:nvPr>
        </p:nvSpPr>
        <p:spPr/>
        <p:txBody>
          <a:bodyPr/>
          <a:lstStyle/>
          <a:p>
            <a:r>
              <a:rPr lang="en-US" dirty="0"/>
              <a:t>Create Stream</a:t>
            </a:r>
          </a:p>
        </p:txBody>
      </p:sp>
      <p:sp>
        <p:nvSpPr>
          <p:cNvPr id="3" name="Content Placeholder 2">
            <a:extLst>
              <a:ext uri="{FF2B5EF4-FFF2-40B4-BE49-F238E27FC236}">
                <a16:creationId xmlns:a16="http://schemas.microsoft.com/office/drawing/2014/main" id="{A7DA900E-E450-4D60-8603-F53CADB6BD6A}"/>
              </a:ext>
            </a:extLst>
          </p:cNvPr>
          <p:cNvSpPr>
            <a:spLocks noGrp="1"/>
          </p:cNvSpPr>
          <p:nvPr>
            <p:ph idx="4294967295"/>
          </p:nvPr>
        </p:nvSpPr>
        <p:spPr>
          <a:xfrm>
            <a:off x="768096" y="2286000"/>
            <a:ext cx="7290055" cy="4023360"/>
          </a:xfrm>
        </p:spPr>
        <p:txBody>
          <a:bodyPr/>
          <a:lstStyle/>
          <a:p>
            <a:r>
              <a:rPr lang="en-US" dirty="0"/>
              <a:t>Like the create table statement but makes Kafka streams</a:t>
            </a:r>
          </a:p>
          <a:p>
            <a:pPr marL="90000" indent="0">
              <a:buNone/>
            </a:pPr>
            <a:r>
              <a:rPr lang="en-US" dirty="0">
                <a:latin typeface="Consolas" panose="020B0609020204030204" pitchFamily="49" charset="0"/>
              </a:rPr>
              <a:t>CREATE STREAM stream_name </a:t>
            </a:r>
            <a:br>
              <a:rPr lang="en-US" dirty="0">
                <a:latin typeface="Consolas" panose="020B0609020204030204" pitchFamily="49" charset="0"/>
              </a:rPr>
            </a:br>
            <a:r>
              <a:rPr lang="en-US" dirty="0">
                <a:latin typeface="Consolas" panose="020B0609020204030204" pitchFamily="49" charset="0"/>
              </a:rPr>
              <a:t>( { column_name data_type } [, ...] )</a:t>
            </a:r>
            <a:br>
              <a:rPr lang="en-US" dirty="0">
                <a:latin typeface="Consolas" panose="020B0609020204030204" pitchFamily="49" charset="0"/>
              </a:rPr>
            </a:br>
            <a:r>
              <a:rPr lang="en-US" dirty="0">
                <a:latin typeface="Consolas" panose="020B0609020204030204" pitchFamily="49" charset="0"/>
              </a:rPr>
              <a:t>WITH ( property_name = expression [, ...] );</a:t>
            </a:r>
          </a:p>
          <a:p>
            <a:pPr marL="90000"/>
            <a:endParaRPr lang="en-US" dirty="0"/>
          </a:p>
          <a:p>
            <a:r>
              <a:rPr lang="en-US" dirty="0"/>
              <a:t>Example:</a:t>
            </a:r>
          </a:p>
          <a:p>
            <a:pPr marL="90000" indent="0">
              <a:buNone/>
            </a:pPr>
            <a:r>
              <a:rPr lang="en-US" dirty="0">
                <a:latin typeface="Consolas" panose="020B0609020204030204" pitchFamily="49" charset="0"/>
              </a:rPr>
              <a:t>CREATE STREAM atm_amounts </a:t>
            </a:r>
            <a:br>
              <a:rPr lang="en-US" dirty="0">
                <a:latin typeface="Consolas" panose="020B0609020204030204" pitchFamily="49" charset="0"/>
              </a:rPr>
            </a:br>
            <a:r>
              <a:rPr lang="en-US" dirty="0">
                <a:latin typeface="Consolas" panose="020B0609020204030204" pitchFamily="49" charset="0"/>
              </a:rPr>
              <a:t>( user VARCHAR, amount DOUBLE ) WITH </a:t>
            </a:r>
            <a:br>
              <a:rPr lang="en-US" dirty="0">
                <a:latin typeface="Consolas" panose="020B0609020204030204" pitchFamily="49" charset="0"/>
              </a:rPr>
            </a:br>
            <a:r>
              <a:rPr lang="en-US" dirty="0">
                <a:latin typeface="Consolas" panose="020B0609020204030204" pitchFamily="49" charset="0"/>
              </a:rPr>
              <a:t>( KAFKA_TOPIC='users', VALUE_FORMAT='JSON');</a:t>
            </a:r>
          </a:p>
        </p:txBody>
      </p:sp>
      <p:sp>
        <p:nvSpPr>
          <p:cNvPr id="4" name="Footer Placeholder 3">
            <a:extLst>
              <a:ext uri="{FF2B5EF4-FFF2-40B4-BE49-F238E27FC236}">
                <a16:creationId xmlns:a16="http://schemas.microsoft.com/office/drawing/2014/main" id="{CE72167F-F9D7-4E01-AA05-261ECDA2FC09}"/>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C4074E6-76D9-49BA-B5EE-6F876B022116}"/>
              </a:ext>
            </a:extLst>
          </p:cNvPr>
          <p:cNvSpPr>
            <a:spLocks noGrp="1"/>
          </p:cNvSpPr>
          <p:nvPr>
            <p:ph type="sldNum" sz="quarter" idx="12"/>
          </p:nvPr>
        </p:nvSpPr>
        <p:spPr/>
        <p:txBody>
          <a:bodyPr/>
          <a:lstStyle/>
          <a:p>
            <a:fld id="{4FAB73BC-B049-4115-A692-8D63A059BFB8}" type="slidenum">
              <a:rPr lang="en-US" smtClean="0"/>
              <a:pPr/>
              <a:t>37</a:t>
            </a:fld>
            <a:endParaRPr lang="en-US" dirty="0"/>
          </a:p>
        </p:txBody>
      </p:sp>
    </p:spTree>
    <p:extLst>
      <p:ext uri="{BB962C8B-B14F-4D97-AF65-F5344CB8AC3E}">
        <p14:creationId xmlns:p14="http://schemas.microsoft.com/office/powerpoint/2010/main" val="6149210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12170-46C1-49A6-A77F-BB3B9DEFA9A3}"/>
              </a:ext>
            </a:extLst>
          </p:cNvPr>
          <p:cNvSpPr>
            <a:spLocks noGrp="1"/>
          </p:cNvSpPr>
          <p:nvPr>
            <p:ph type="title"/>
          </p:nvPr>
        </p:nvSpPr>
        <p:spPr/>
        <p:txBody>
          <a:bodyPr/>
          <a:lstStyle/>
          <a:p>
            <a:r>
              <a:rPr lang="en-US" dirty="0"/>
              <a:t>KSQL Data Types</a:t>
            </a:r>
            <a:br>
              <a:rPr lang="en-US" dirty="0"/>
            </a:br>
            <a:r>
              <a:rPr lang="en-US" dirty="0"/>
              <a:t>and Properties</a:t>
            </a:r>
          </a:p>
        </p:txBody>
      </p:sp>
      <p:sp>
        <p:nvSpPr>
          <p:cNvPr id="7" name="Text Placeholder 6">
            <a:extLst>
              <a:ext uri="{FF2B5EF4-FFF2-40B4-BE49-F238E27FC236}">
                <a16:creationId xmlns:a16="http://schemas.microsoft.com/office/drawing/2014/main" id="{D8330D17-9508-46A0-BA01-D86070D2DAAD}"/>
              </a:ext>
            </a:extLst>
          </p:cNvPr>
          <p:cNvSpPr>
            <a:spLocks noGrp="1"/>
          </p:cNvSpPr>
          <p:nvPr>
            <p:ph type="body" idx="1"/>
          </p:nvPr>
        </p:nvSpPr>
        <p:spPr/>
        <p:txBody>
          <a:bodyPr/>
          <a:lstStyle/>
          <a:p>
            <a:r>
              <a:rPr lang="en-US" b="1" dirty="0"/>
              <a:t>Data Types</a:t>
            </a:r>
          </a:p>
        </p:txBody>
      </p:sp>
      <p:sp>
        <p:nvSpPr>
          <p:cNvPr id="8" name="Text Placeholder 7">
            <a:extLst>
              <a:ext uri="{FF2B5EF4-FFF2-40B4-BE49-F238E27FC236}">
                <a16:creationId xmlns:a16="http://schemas.microsoft.com/office/drawing/2014/main" id="{D29C9BEB-C8BF-4ECD-917E-19D5812780BE}"/>
              </a:ext>
            </a:extLst>
          </p:cNvPr>
          <p:cNvSpPr>
            <a:spLocks noGrp="1"/>
          </p:cNvSpPr>
          <p:nvPr>
            <p:ph type="body" sz="quarter" idx="3"/>
          </p:nvPr>
        </p:nvSpPr>
        <p:spPr/>
        <p:txBody>
          <a:bodyPr/>
          <a:lstStyle/>
          <a:p>
            <a:r>
              <a:rPr lang="en-US" b="1" dirty="0"/>
              <a:t>Properties</a:t>
            </a:r>
          </a:p>
        </p:txBody>
      </p:sp>
      <p:sp>
        <p:nvSpPr>
          <p:cNvPr id="4" name="Footer Placeholder 3">
            <a:extLst>
              <a:ext uri="{FF2B5EF4-FFF2-40B4-BE49-F238E27FC236}">
                <a16:creationId xmlns:a16="http://schemas.microsoft.com/office/drawing/2014/main" id="{1E281EAF-EF2D-4EB7-909F-F7B5A4566201}"/>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D56CE2DD-D7B4-47E6-9ACE-29B284B3BA14}"/>
              </a:ext>
            </a:extLst>
          </p:cNvPr>
          <p:cNvSpPr>
            <a:spLocks noGrp="1"/>
          </p:cNvSpPr>
          <p:nvPr>
            <p:ph type="sldNum" sz="quarter" idx="12"/>
          </p:nvPr>
        </p:nvSpPr>
        <p:spPr/>
        <p:txBody>
          <a:bodyPr/>
          <a:lstStyle/>
          <a:p>
            <a:fld id="{4FAB73BC-B049-4115-A692-8D63A059BFB8}" type="slidenum">
              <a:rPr lang="en-US" smtClean="0"/>
              <a:pPr/>
              <a:t>38</a:t>
            </a:fld>
            <a:endParaRPr lang="en-US" dirty="0"/>
          </a:p>
        </p:txBody>
      </p:sp>
      <p:sp>
        <p:nvSpPr>
          <p:cNvPr id="3" name="Content Placeholder 2">
            <a:extLst>
              <a:ext uri="{FF2B5EF4-FFF2-40B4-BE49-F238E27FC236}">
                <a16:creationId xmlns:a16="http://schemas.microsoft.com/office/drawing/2014/main" id="{4F604FF5-7A8A-4DB7-96B9-7E2745CE502E}"/>
              </a:ext>
            </a:extLst>
          </p:cNvPr>
          <p:cNvSpPr>
            <a:spLocks noGrp="1"/>
          </p:cNvSpPr>
          <p:nvPr>
            <p:ph sz="half" idx="4294967295"/>
          </p:nvPr>
        </p:nvSpPr>
        <p:spPr>
          <a:xfrm>
            <a:off x="768096" y="3093224"/>
            <a:ext cx="3566160" cy="3250944"/>
          </a:xfrm>
        </p:spPr>
        <p:txBody>
          <a:bodyPr/>
          <a:lstStyle/>
          <a:p>
            <a:r>
              <a:rPr lang="en-US" sz="2000" dirty="0"/>
              <a:t>BOOLEAN</a:t>
            </a:r>
          </a:p>
          <a:p>
            <a:r>
              <a:rPr lang="en-US" sz="2000" dirty="0"/>
              <a:t>INTEGER (4 Bytes)</a:t>
            </a:r>
          </a:p>
          <a:p>
            <a:r>
              <a:rPr lang="en-US" sz="2000" dirty="0"/>
              <a:t>BIGINT (8 Bytes)</a:t>
            </a:r>
          </a:p>
          <a:p>
            <a:r>
              <a:rPr lang="en-US" sz="2000" dirty="0"/>
              <a:t>DOUBLE</a:t>
            </a:r>
          </a:p>
          <a:p>
            <a:r>
              <a:rPr lang="en-US" sz="2000" dirty="0"/>
              <a:t>VARCHAR (or STRING)</a:t>
            </a:r>
          </a:p>
        </p:txBody>
      </p:sp>
      <p:sp>
        <p:nvSpPr>
          <p:cNvPr id="9" name="Content Placeholder 8">
            <a:extLst>
              <a:ext uri="{FF2B5EF4-FFF2-40B4-BE49-F238E27FC236}">
                <a16:creationId xmlns:a16="http://schemas.microsoft.com/office/drawing/2014/main" id="{A55391D2-915B-41C2-858F-0934C4B84F59}"/>
              </a:ext>
            </a:extLst>
          </p:cNvPr>
          <p:cNvSpPr>
            <a:spLocks noGrp="1"/>
          </p:cNvSpPr>
          <p:nvPr>
            <p:ph sz="half" idx="4294967295"/>
          </p:nvPr>
        </p:nvSpPr>
        <p:spPr>
          <a:xfrm>
            <a:off x="4493166" y="3093224"/>
            <a:ext cx="3566160" cy="3250944"/>
          </a:xfrm>
        </p:spPr>
        <p:txBody>
          <a:bodyPr/>
          <a:lstStyle/>
          <a:p>
            <a:r>
              <a:rPr lang="en-US" sz="2000" dirty="0"/>
              <a:t>KAFKA_TOPIC</a:t>
            </a:r>
          </a:p>
          <a:p>
            <a:r>
              <a:rPr lang="en-US" sz="2000" dirty="0"/>
              <a:t>VALUE_FORMAT (JSON | DELIMITED)</a:t>
            </a:r>
          </a:p>
          <a:p>
            <a:r>
              <a:rPr lang="en-US" sz="2000" dirty="0"/>
              <a:t>TIMESTAMP</a:t>
            </a:r>
          </a:p>
          <a:p>
            <a:r>
              <a:rPr lang="en-US" sz="2000" dirty="0"/>
              <a:t>KEY</a:t>
            </a:r>
          </a:p>
        </p:txBody>
      </p:sp>
    </p:spTree>
    <p:extLst>
      <p:ext uri="{BB962C8B-B14F-4D97-AF65-F5344CB8AC3E}">
        <p14:creationId xmlns:p14="http://schemas.microsoft.com/office/powerpoint/2010/main" val="419383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F7D84AD-0B4C-4813-BCFE-6291D2DF60D9}"/>
              </a:ext>
            </a:extLst>
          </p:cNvPr>
          <p:cNvSpPr>
            <a:spLocks noGrp="1"/>
          </p:cNvSpPr>
          <p:nvPr>
            <p:ph type="title"/>
          </p:nvPr>
        </p:nvSpPr>
        <p:spPr/>
        <p:txBody>
          <a:bodyPr/>
          <a:lstStyle/>
          <a:p>
            <a:r>
              <a:rPr lang="en-US"/>
              <a:t>ROWTIME and ROWKEY</a:t>
            </a:r>
            <a:endParaRPr lang="en-US" dirty="0"/>
          </a:p>
        </p:txBody>
      </p:sp>
      <p:sp>
        <p:nvSpPr>
          <p:cNvPr id="5" name="Footer Placeholder 4">
            <a:extLst>
              <a:ext uri="{FF2B5EF4-FFF2-40B4-BE49-F238E27FC236}">
                <a16:creationId xmlns:a16="http://schemas.microsoft.com/office/drawing/2014/main" id="{A24D2E94-99FB-4C20-BFD1-D267FC73F121}"/>
              </a:ext>
            </a:extLst>
          </p:cNvPr>
          <p:cNvSpPr>
            <a:spLocks noGrp="1"/>
          </p:cNvSpPr>
          <p:nvPr>
            <p:ph type="ftr" sz="quarter" idx="11"/>
          </p:nvPr>
        </p:nvSpPr>
        <p:spPr/>
        <p:txBody>
          <a:bodyPr/>
          <a:lstStyle/>
          <a:p>
            <a:r>
              <a:rPr lang="en-US"/>
              <a:t>School of Information Studies | Syracuse University</a:t>
            </a:r>
            <a:endParaRPr lang="en-US" dirty="0"/>
          </a:p>
        </p:txBody>
      </p:sp>
      <p:sp>
        <p:nvSpPr>
          <p:cNvPr id="6" name="Slide Number Placeholder 5">
            <a:extLst>
              <a:ext uri="{FF2B5EF4-FFF2-40B4-BE49-F238E27FC236}">
                <a16:creationId xmlns:a16="http://schemas.microsoft.com/office/drawing/2014/main" id="{C69AA128-CD37-475D-985E-38CC572C680D}"/>
              </a:ext>
            </a:extLst>
          </p:cNvPr>
          <p:cNvSpPr>
            <a:spLocks noGrp="1"/>
          </p:cNvSpPr>
          <p:nvPr>
            <p:ph type="sldNum" sz="quarter" idx="12"/>
          </p:nvPr>
        </p:nvSpPr>
        <p:spPr/>
        <p:txBody>
          <a:bodyPr/>
          <a:lstStyle/>
          <a:p>
            <a:fld id="{4FAB73BC-B049-4115-A692-8D63A059BFB8}" type="slidenum">
              <a:rPr lang="en-US" smtClean="0"/>
              <a:pPr/>
              <a:t>39</a:t>
            </a:fld>
            <a:endParaRPr lang="en-US" dirty="0"/>
          </a:p>
        </p:txBody>
      </p:sp>
      <p:sp>
        <p:nvSpPr>
          <p:cNvPr id="10" name="Content Placeholder 9">
            <a:extLst>
              <a:ext uri="{FF2B5EF4-FFF2-40B4-BE49-F238E27FC236}">
                <a16:creationId xmlns:a16="http://schemas.microsoft.com/office/drawing/2014/main" id="{68FF1FB5-7A6C-4248-9F0E-4A9756E77E2B}"/>
              </a:ext>
            </a:extLst>
          </p:cNvPr>
          <p:cNvSpPr>
            <a:spLocks noGrp="1"/>
          </p:cNvSpPr>
          <p:nvPr>
            <p:ph idx="1"/>
          </p:nvPr>
        </p:nvSpPr>
        <p:spPr/>
        <p:txBody>
          <a:bodyPr/>
          <a:lstStyle/>
          <a:p>
            <a:r>
              <a:rPr lang="en-US" dirty="0"/>
              <a:t>Every stream has these two values, implicitly:</a:t>
            </a:r>
          </a:p>
          <a:p>
            <a:pPr marL="470916" lvl="1" indent="-342900">
              <a:buFont typeface="+mj-lt"/>
              <a:buAutoNum type="arabicPeriod"/>
            </a:pPr>
            <a:r>
              <a:rPr lang="en-US" b="1" dirty="0"/>
              <a:t>ROWTIME: </a:t>
            </a:r>
            <a:r>
              <a:rPr lang="en-US" dirty="0"/>
              <a:t>associates the message time stamp in Kafka topic with a field in the KSQL stream; can be set with the TIMESTAMP property—if not, uses a time stamp of when the message arrived</a:t>
            </a:r>
          </a:p>
          <a:p>
            <a:pPr marL="470916" lvl="1" indent="-342900">
              <a:buFont typeface="+mj-lt"/>
              <a:buAutoNum type="arabicPeriod"/>
            </a:pPr>
            <a:r>
              <a:rPr lang="en-US" b="1" dirty="0"/>
              <a:t>ROWKEY: </a:t>
            </a:r>
            <a:r>
              <a:rPr lang="en-US" dirty="0"/>
              <a:t>associates the message key in a Kafka topic with the field in the KSQL stream; null when no key is set in the topic</a:t>
            </a:r>
          </a:p>
        </p:txBody>
      </p:sp>
      <p:grpSp>
        <p:nvGrpSpPr>
          <p:cNvPr id="4" name="Group 3">
            <a:extLst>
              <a:ext uri="{FF2B5EF4-FFF2-40B4-BE49-F238E27FC236}">
                <a16:creationId xmlns:a16="http://schemas.microsoft.com/office/drawing/2014/main" id="{7DE906E3-B146-4DF5-8B36-E3EACE3C4A6D}"/>
              </a:ext>
            </a:extLst>
          </p:cNvPr>
          <p:cNvGrpSpPr/>
          <p:nvPr/>
        </p:nvGrpSpPr>
        <p:grpSpPr>
          <a:xfrm>
            <a:off x="768096" y="4885944"/>
            <a:ext cx="7290054" cy="895812"/>
            <a:chOff x="0" y="5199612"/>
            <a:chExt cx="9144001" cy="1123628"/>
          </a:xfrm>
        </p:grpSpPr>
        <p:pic>
          <p:nvPicPr>
            <p:cNvPr id="2" name="Picture 1">
              <a:extLst>
                <a:ext uri="{FF2B5EF4-FFF2-40B4-BE49-F238E27FC236}">
                  <a16:creationId xmlns:a16="http://schemas.microsoft.com/office/drawing/2014/main" id="{5132D4CD-2F2B-475D-81CA-B34B1091C9E8}"/>
                </a:ext>
              </a:extLst>
            </p:cNvPr>
            <p:cNvPicPr>
              <a:picLocks noChangeAspect="1"/>
            </p:cNvPicPr>
            <p:nvPr/>
          </p:nvPicPr>
          <p:blipFill>
            <a:blip r:embed="rId2"/>
            <a:stretch>
              <a:fillRect/>
            </a:stretch>
          </p:blipFill>
          <p:spPr>
            <a:xfrm>
              <a:off x="1" y="5199612"/>
              <a:ext cx="9144000" cy="1123628"/>
            </a:xfrm>
            <a:prstGeom prst="rect">
              <a:avLst/>
            </a:prstGeom>
          </p:spPr>
        </p:pic>
        <p:sp>
          <p:nvSpPr>
            <p:cNvPr id="3" name="Rectangle 2">
              <a:extLst>
                <a:ext uri="{FF2B5EF4-FFF2-40B4-BE49-F238E27FC236}">
                  <a16:creationId xmlns:a16="http://schemas.microsoft.com/office/drawing/2014/main" id="{114AB27E-824F-4D4F-85FA-49F5F8DE37A3}"/>
                </a:ext>
              </a:extLst>
            </p:cNvPr>
            <p:cNvSpPr/>
            <p:nvPr/>
          </p:nvSpPr>
          <p:spPr>
            <a:xfrm>
              <a:off x="0" y="5444836"/>
              <a:ext cx="2382982" cy="827948"/>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Tree>
    <p:extLst>
      <p:ext uri="{BB962C8B-B14F-4D97-AF65-F5344CB8AC3E}">
        <p14:creationId xmlns:p14="http://schemas.microsoft.com/office/powerpoint/2010/main" val="549368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Connector 44">
            <a:extLst>
              <a:ext uri="{FF2B5EF4-FFF2-40B4-BE49-F238E27FC236}">
                <a16:creationId xmlns:a16="http://schemas.microsoft.com/office/drawing/2014/main" id="{5306B6CE-97A6-4DF3-9932-D06C8C6DFDE1}"/>
              </a:ext>
            </a:extLst>
          </p:cNvPr>
          <p:cNvCxnSpPr>
            <a:cxnSpLocks/>
          </p:cNvCxnSpPr>
          <p:nvPr/>
        </p:nvCxnSpPr>
        <p:spPr>
          <a:xfrm flipV="1">
            <a:off x="5400664" y="2692772"/>
            <a:ext cx="0" cy="217989"/>
          </a:xfrm>
          <a:prstGeom prst="line">
            <a:avLst/>
          </a:prstGeom>
          <a:ln w="28575">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F9112B2A-CF86-4E7D-B92E-28362B03E18C}"/>
              </a:ext>
            </a:extLst>
          </p:cNvPr>
          <p:cNvCxnSpPr>
            <a:cxnSpLocks/>
          </p:cNvCxnSpPr>
          <p:nvPr/>
        </p:nvCxnSpPr>
        <p:spPr>
          <a:xfrm flipV="1">
            <a:off x="1562589" y="5154474"/>
            <a:ext cx="0" cy="217989"/>
          </a:xfrm>
          <a:prstGeom prst="line">
            <a:avLst/>
          </a:prstGeom>
          <a:ln w="28575">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27A78CE-CCAE-43F9-8C8F-274389144730}"/>
              </a:ext>
            </a:extLst>
          </p:cNvPr>
          <p:cNvCxnSpPr>
            <a:cxnSpLocks/>
          </p:cNvCxnSpPr>
          <p:nvPr/>
        </p:nvCxnSpPr>
        <p:spPr>
          <a:xfrm flipV="1">
            <a:off x="1564759" y="2749920"/>
            <a:ext cx="0" cy="217989"/>
          </a:xfrm>
          <a:prstGeom prst="line">
            <a:avLst/>
          </a:prstGeom>
          <a:ln w="28575">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5C74FFB7-ED76-4BF5-98B3-CC069ECEE627}"/>
              </a:ext>
            </a:extLst>
          </p:cNvPr>
          <p:cNvSpPr>
            <a:spLocks noGrp="1"/>
          </p:cNvSpPr>
          <p:nvPr>
            <p:ph type="title"/>
          </p:nvPr>
        </p:nvSpPr>
        <p:spPr/>
        <p:txBody>
          <a:bodyPr>
            <a:noAutofit/>
          </a:bodyPr>
          <a:lstStyle/>
          <a:p>
            <a:r>
              <a:rPr lang="en-US" dirty="0"/>
              <a:t>An Abridged Example</a:t>
            </a:r>
            <a:endParaRPr lang="en-IN" dirty="0"/>
          </a:p>
        </p:txBody>
      </p:sp>
      <p:sp>
        <p:nvSpPr>
          <p:cNvPr id="3" name="Footer Placeholder 2">
            <a:extLst>
              <a:ext uri="{FF2B5EF4-FFF2-40B4-BE49-F238E27FC236}">
                <a16:creationId xmlns:a16="http://schemas.microsoft.com/office/drawing/2014/main" id="{258C726B-D950-4302-9B8C-96068A7DB271}"/>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FD15C68B-8B51-402E-BCFC-3F2922556986}"/>
              </a:ext>
            </a:extLst>
          </p:cNvPr>
          <p:cNvSpPr>
            <a:spLocks noGrp="1"/>
          </p:cNvSpPr>
          <p:nvPr>
            <p:ph type="sldNum" sz="quarter" idx="12"/>
          </p:nvPr>
        </p:nvSpPr>
        <p:spPr/>
        <p:txBody>
          <a:bodyPr>
            <a:noAutofit/>
          </a:bodyPr>
          <a:lstStyle/>
          <a:p>
            <a:fld id="{4FAB73BC-B049-4115-A692-8D63A059BFB8}" type="slidenum">
              <a:rPr lang="en-US" smtClean="0"/>
              <a:t>4</a:t>
            </a:fld>
            <a:endParaRPr lang="en-US" dirty="0"/>
          </a:p>
        </p:txBody>
      </p:sp>
      <p:sp>
        <p:nvSpPr>
          <p:cNvPr id="5" name="Oval 4">
            <a:extLst>
              <a:ext uri="{FF2B5EF4-FFF2-40B4-BE49-F238E27FC236}">
                <a16:creationId xmlns:a16="http://schemas.microsoft.com/office/drawing/2014/main" id="{0EAC8D2A-AD5F-4DF6-A8BB-7AE7C0A41652}"/>
              </a:ext>
            </a:extLst>
          </p:cNvPr>
          <p:cNvSpPr/>
          <p:nvPr/>
        </p:nvSpPr>
        <p:spPr>
          <a:xfrm>
            <a:off x="671741" y="2122772"/>
            <a:ext cx="1764569" cy="629920"/>
          </a:xfrm>
          <a:prstGeom prst="ellipse">
            <a:avLst/>
          </a:prstGeom>
          <a:solidFill>
            <a:srgbClr val="1CADE4"/>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Shopping</a:t>
            </a:r>
            <a:br>
              <a:rPr lang="en-US" dirty="0">
                <a:solidFill>
                  <a:schemeClr val="bg1"/>
                </a:solidFill>
                <a:latin typeface="Sherman Sans Book" pitchFamily="50" charset="0"/>
                <a:ea typeface="Sherman Sans Book" pitchFamily="50" charset="0"/>
              </a:rPr>
            </a:br>
            <a:r>
              <a:rPr lang="en-US" dirty="0">
                <a:solidFill>
                  <a:schemeClr val="bg1"/>
                </a:solidFill>
                <a:latin typeface="Sherman Sans Book" pitchFamily="50" charset="0"/>
                <a:ea typeface="Sherman Sans Book" pitchFamily="50" charset="0"/>
              </a:rPr>
              <a:t>cart</a:t>
            </a:r>
          </a:p>
        </p:txBody>
      </p:sp>
      <p:sp>
        <p:nvSpPr>
          <p:cNvPr id="6" name="Oval 5">
            <a:extLst>
              <a:ext uri="{FF2B5EF4-FFF2-40B4-BE49-F238E27FC236}">
                <a16:creationId xmlns:a16="http://schemas.microsoft.com/office/drawing/2014/main" id="{0F05F58B-5CD0-4323-964A-7D1EE40E633E}"/>
              </a:ext>
            </a:extLst>
          </p:cNvPr>
          <p:cNvSpPr/>
          <p:nvPr/>
        </p:nvSpPr>
        <p:spPr>
          <a:xfrm>
            <a:off x="746306" y="4520792"/>
            <a:ext cx="1615440" cy="629920"/>
          </a:xfrm>
          <a:prstGeom prst="ellipse">
            <a:avLst/>
          </a:prstGeom>
          <a:solidFill>
            <a:srgbClr val="1CADE4"/>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Product</a:t>
            </a:r>
            <a:br>
              <a:rPr lang="en-US" dirty="0">
                <a:solidFill>
                  <a:schemeClr val="bg1"/>
                </a:solidFill>
                <a:latin typeface="Sherman Sans Book" pitchFamily="50" charset="0"/>
                <a:ea typeface="Sherman Sans Book" pitchFamily="50" charset="0"/>
              </a:rPr>
            </a:br>
            <a:r>
              <a:rPr lang="en-US" dirty="0">
                <a:solidFill>
                  <a:schemeClr val="bg1"/>
                </a:solidFill>
                <a:latin typeface="Sherman Sans Book" pitchFamily="50" charset="0"/>
                <a:ea typeface="Sherman Sans Book" pitchFamily="50" charset="0"/>
              </a:rPr>
              <a:t>catalog</a:t>
            </a:r>
          </a:p>
        </p:txBody>
      </p:sp>
      <p:grpSp>
        <p:nvGrpSpPr>
          <p:cNvPr id="7" name="Group 6">
            <a:extLst>
              <a:ext uri="{FF2B5EF4-FFF2-40B4-BE49-F238E27FC236}">
                <a16:creationId xmlns:a16="http://schemas.microsoft.com/office/drawing/2014/main" id="{5BC1B580-1EFB-4028-83AD-42FA13382B90}"/>
              </a:ext>
            </a:extLst>
          </p:cNvPr>
          <p:cNvGrpSpPr/>
          <p:nvPr/>
        </p:nvGrpSpPr>
        <p:grpSpPr>
          <a:xfrm>
            <a:off x="873226" y="2931493"/>
            <a:ext cx="1379220" cy="1229768"/>
            <a:chOff x="740918" y="5185664"/>
            <a:chExt cx="1379220" cy="1229768"/>
          </a:xfrm>
        </p:grpSpPr>
        <p:sp>
          <p:nvSpPr>
            <p:cNvPr id="8" name="Flowchart: Magnetic Disk 7">
              <a:extLst>
                <a:ext uri="{FF2B5EF4-FFF2-40B4-BE49-F238E27FC236}">
                  <a16:creationId xmlns:a16="http://schemas.microsoft.com/office/drawing/2014/main" id="{F1DCC353-633B-4B1F-A88B-674E9C8A0446}"/>
                </a:ext>
              </a:extLst>
            </p:cNvPr>
            <p:cNvSpPr/>
            <p:nvPr/>
          </p:nvSpPr>
          <p:spPr>
            <a:xfrm>
              <a:off x="768096" y="5185664"/>
              <a:ext cx="1324864" cy="1174496"/>
            </a:xfrm>
            <a:prstGeom prst="flowChartMagneticDisk">
              <a:avLst/>
            </a:prstGeom>
            <a:ln w="15875">
              <a:solidFill>
                <a:srgbClr val="7F7F7F"/>
              </a:solidFill>
            </a:ln>
          </p:spPr>
          <p:style>
            <a:lnRef idx="2">
              <a:schemeClr val="accent4"/>
            </a:lnRef>
            <a:fillRef idx="1">
              <a:schemeClr val="lt1"/>
            </a:fillRef>
            <a:effectRef idx="0">
              <a:schemeClr val="accent4"/>
            </a:effectRef>
            <a:fontRef idx="minor">
              <a:schemeClr val="dk1"/>
            </a:fontRef>
          </p:style>
          <p:txBody>
            <a:bodyPr rtlCol="0" anchor="ctr">
              <a:noAutofit/>
            </a:bodyPr>
            <a:lstStyle/>
            <a:p>
              <a:pPr algn="ctr"/>
              <a:endParaRPr lang="en-US" dirty="0"/>
            </a:p>
          </p:txBody>
        </p:sp>
        <p:pic>
          <p:nvPicPr>
            <p:cNvPr id="9" name="Picture 2" descr="Image result for redis">
              <a:extLst>
                <a:ext uri="{FF2B5EF4-FFF2-40B4-BE49-F238E27FC236}">
                  <a16:creationId xmlns:a16="http://schemas.microsoft.com/office/drawing/2014/main" id="{1A23434E-3C87-4B85-A938-59A1D4EB72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918" y="5495952"/>
              <a:ext cx="1379220" cy="9194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664D862B-535F-41E4-B549-D667F2950FBF}"/>
              </a:ext>
            </a:extLst>
          </p:cNvPr>
          <p:cNvGrpSpPr/>
          <p:nvPr/>
        </p:nvGrpSpPr>
        <p:grpSpPr>
          <a:xfrm>
            <a:off x="803281" y="5350864"/>
            <a:ext cx="1470152" cy="1113736"/>
            <a:chOff x="2854944" y="5246424"/>
            <a:chExt cx="1470152" cy="1113736"/>
          </a:xfrm>
        </p:grpSpPr>
        <p:sp>
          <p:nvSpPr>
            <p:cNvPr id="11" name="Flowchart: Magnetic Disk 10">
              <a:extLst>
                <a:ext uri="{FF2B5EF4-FFF2-40B4-BE49-F238E27FC236}">
                  <a16:creationId xmlns:a16="http://schemas.microsoft.com/office/drawing/2014/main" id="{F154C991-9CBB-4D29-ABFB-2EC104F71114}"/>
                </a:ext>
              </a:extLst>
            </p:cNvPr>
            <p:cNvSpPr/>
            <p:nvPr/>
          </p:nvSpPr>
          <p:spPr>
            <a:xfrm>
              <a:off x="2854944" y="5246424"/>
              <a:ext cx="1470152" cy="1113736"/>
            </a:xfrm>
            <a:prstGeom prst="flowChartMagneticDisk">
              <a:avLst/>
            </a:prstGeom>
            <a:ln>
              <a:solidFill>
                <a:srgbClr val="7F7F7F"/>
              </a:solidFill>
            </a:ln>
          </p:spPr>
          <p:style>
            <a:lnRef idx="2">
              <a:schemeClr val="accent4"/>
            </a:lnRef>
            <a:fillRef idx="1">
              <a:schemeClr val="lt1"/>
            </a:fillRef>
            <a:effectRef idx="0">
              <a:schemeClr val="accent4"/>
            </a:effectRef>
            <a:fontRef idx="minor">
              <a:schemeClr val="dk1"/>
            </a:fontRef>
          </p:style>
          <p:txBody>
            <a:bodyPr rtlCol="0" anchor="ctr">
              <a:noAutofit/>
            </a:bodyPr>
            <a:lstStyle/>
            <a:p>
              <a:pPr algn="ctr"/>
              <a:endParaRPr lang="en-US" dirty="0"/>
            </a:p>
          </p:txBody>
        </p:sp>
        <p:pic>
          <p:nvPicPr>
            <p:cNvPr id="12" name="Picture 4" descr="Image result for mongodb">
              <a:extLst>
                <a:ext uri="{FF2B5EF4-FFF2-40B4-BE49-F238E27FC236}">
                  <a16:creationId xmlns:a16="http://schemas.microsoft.com/office/drawing/2014/main" id="{9EBBE202-CC42-492C-AC1A-9F8727055D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2278" y="5709411"/>
              <a:ext cx="1421448" cy="3862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DCE0A0C5-EF9A-4487-8C5B-FA5E760DCD03}"/>
              </a:ext>
            </a:extLst>
          </p:cNvPr>
          <p:cNvGrpSpPr/>
          <p:nvPr/>
        </p:nvGrpSpPr>
        <p:grpSpPr>
          <a:xfrm>
            <a:off x="2300574" y="3931982"/>
            <a:ext cx="2433334" cy="2184167"/>
            <a:chOff x="1829518" y="3931982"/>
            <a:chExt cx="2433334" cy="2184167"/>
          </a:xfrm>
        </p:grpSpPr>
        <p:sp>
          <p:nvSpPr>
            <p:cNvPr id="15" name="Arrow: Right 14">
              <a:extLst>
                <a:ext uri="{FF2B5EF4-FFF2-40B4-BE49-F238E27FC236}">
                  <a16:creationId xmlns:a16="http://schemas.microsoft.com/office/drawing/2014/main" id="{0A1B2264-3A8F-41FC-87F7-7BAB328B0CD7}"/>
                </a:ext>
              </a:extLst>
            </p:cNvPr>
            <p:cNvSpPr/>
            <p:nvPr/>
          </p:nvSpPr>
          <p:spPr>
            <a:xfrm rot="1488703">
              <a:off x="1829518" y="3931982"/>
              <a:ext cx="2433334" cy="34505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Arrow: Right 15">
              <a:extLst>
                <a:ext uri="{FF2B5EF4-FFF2-40B4-BE49-F238E27FC236}">
                  <a16:creationId xmlns:a16="http://schemas.microsoft.com/office/drawing/2014/main" id="{8A959C8D-A829-4240-9DDC-549CA98C203C}"/>
                </a:ext>
              </a:extLst>
            </p:cNvPr>
            <p:cNvSpPr/>
            <p:nvPr/>
          </p:nvSpPr>
          <p:spPr>
            <a:xfrm>
              <a:off x="1966227" y="5735828"/>
              <a:ext cx="2048692" cy="380321"/>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grpSp>
        <p:nvGrpSpPr>
          <p:cNvPr id="17" name="Group 16">
            <a:extLst>
              <a:ext uri="{FF2B5EF4-FFF2-40B4-BE49-F238E27FC236}">
                <a16:creationId xmlns:a16="http://schemas.microsoft.com/office/drawing/2014/main" id="{3182EB42-A1CB-4205-A716-0194CEA453C7}"/>
              </a:ext>
            </a:extLst>
          </p:cNvPr>
          <p:cNvGrpSpPr/>
          <p:nvPr/>
        </p:nvGrpSpPr>
        <p:grpSpPr>
          <a:xfrm>
            <a:off x="2340230" y="2155424"/>
            <a:ext cx="6393463" cy="1499616"/>
            <a:chOff x="1766536" y="1811137"/>
            <a:chExt cx="6393463" cy="1499616"/>
          </a:xfrm>
        </p:grpSpPr>
        <p:sp>
          <p:nvSpPr>
            <p:cNvPr id="20" name="Arrow: Bent 19">
              <a:extLst>
                <a:ext uri="{FF2B5EF4-FFF2-40B4-BE49-F238E27FC236}">
                  <a16:creationId xmlns:a16="http://schemas.microsoft.com/office/drawing/2014/main" id="{EFC060E7-9645-40B7-A845-754D5E031169}"/>
                </a:ext>
              </a:extLst>
            </p:cNvPr>
            <p:cNvSpPr/>
            <p:nvPr/>
          </p:nvSpPr>
          <p:spPr>
            <a:xfrm rot="10800000">
              <a:off x="1766536" y="2207676"/>
              <a:ext cx="754593" cy="919480"/>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pic>
          <p:nvPicPr>
            <p:cNvPr id="19" name="Picture 18">
              <a:extLst>
                <a:ext uri="{FF2B5EF4-FFF2-40B4-BE49-F238E27FC236}">
                  <a16:creationId xmlns:a16="http://schemas.microsoft.com/office/drawing/2014/main" id="{CB5DDE0B-FA90-4213-9038-073642BCCECE}"/>
                </a:ext>
              </a:extLst>
            </p:cNvPr>
            <p:cNvPicPr>
              <a:picLocks noChangeAspect="1"/>
            </p:cNvPicPr>
            <p:nvPr/>
          </p:nvPicPr>
          <p:blipFill>
            <a:blip r:embed="rId5"/>
            <a:stretch>
              <a:fillRect/>
            </a:stretch>
          </p:blipFill>
          <p:spPr>
            <a:xfrm>
              <a:off x="5872561" y="1811137"/>
              <a:ext cx="2287438" cy="1499616"/>
            </a:xfrm>
            <a:prstGeom prst="rect">
              <a:avLst/>
            </a:prstGeom>
          </p:spPr>
        </p:pic>
      </p:grpSp>
      <p:grpSp>
        <p:nvGrpSpPr>
          <p:cNvPr id="22" name="Group 21">
            <a:extLst>
              <a:ext uri="{FF2B5EF4-FFF2-40B4-BE49-F238E27FC236}">
                <a16:creationId xmlns:a16="http://schemas.microsoft.com/office/drawing/2014/main" id="{016212F2-2829-4197-9288-AC37690D6797}"/>
              </a:ext>
            </a:extLst>
          </p:cNvPr>
          <p:cNvGrpSpPr/>
          <p:nvPr/>
        </p:nvGrpSpPr>
        <p:grpSpPr>
          <a:xfrm>
            <a:off x="4366126" y="2082169"/>
            <a:ext cx="1956863" cy="629920"/>
            <a:chOff x="4793012" y="4155440"/>
            <a:chExt cx="1750028" cy="629920"/>
          </a:xfrm>
          <a:solidFill>
            <a:srgbClr val="1CADE4"/>
          </a:solidFill>
        </p:grpSpPr>
        <p:sp>
          <p:nvSpPr>
            <p:cNvPr id="23" name="Oval 22">
              <a:extLst>
                <a:ext uri="{FF2B5EF4-FFF2-40B4-BE49-F238E27FC236}">
                  <a16:creationId xmlns:a16="http://schemas.microsoft.com/office/drawing/2014/main" id="{BA7B481A-7E76-4B51-B42C-925B57E0EEF0}"/>
                </a:ext>
              </a:extLst>
            </p:cNvPr>
            <p:cNvSpPr/>
            <p:nvPr/>
          </p:nvSpPr>
          <p:spPr>
            <a:xfrm>
              <a:off x="4793012" y="4155440"/>
              <a:ext cx="1750028" cy="629920"/>
            </a:xfrm>
            <a:prstGeom prst="ellipse">
              <a:avLst/>
            </a:prstGeom>
            <a:grp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solidFill>
                  <a:schemeClr val="bg1"/>
                </a:solidFill>
                <a:latin typeface="Sherman Sans Book" pitchFamily="50" charset="0"/>
                <a:ea typeface="Sherman Sans Book" pitchFamily="50" charset="0"/>
              </a:endParaRPr>
            </a:p>
          </p:txBody>
        </p:sp>
        <p:sp>
          <p:nvSpPr>
            <p:cNvPr id="24" name="TextBox 23">
              <a:extLst>
                <a:ext uri="{FF2B5EF4-FFF2-40B4-BE49-F238E27FC236}">
                  <a16:creationId xmlns:a16="http://schemas.microsoft.com/office/drawing/2014/main" id="{E28C0D1E-74AD-40C4-B4C2-E5BACB8EBE97}"/>
                </a:ext>
              </a:extLst>
            </p:cNvPr>
            <p:cNvSpPr txBox="1"/>
            <p:nvPr/>
          </p:nvSpPr>
          <p:spPr>
            <a:xfrm>
              <a:off x="4873477" y="4276267"/>
              <a:ext cx="1625496" cy="369332"/>
            </a:xfrm>
            <a:prstGeom prst="rect">
              <a:avLst/>
            </a:prstGeom>
            <a:noFill/>
            <a:ln w="25400">
              <a:noFill/>
            </a:ln>
          </p:spPr>
          <p:txBody>
            <a:bodyPr wrap="none" rtlCol="0">
              <a:noAutofit/>
            </a:bodyPr>
            <a:lstStyle/>
            <a:p>
              <a:r>
                <a:rPr lang="en-US" dirty="0">
                  <a:solidFill>
                    <a:schemeClr val="bg1"/>
                  </a:solidFill>
                  <a:latin typeface="Sherman Sans Book" pitchFamily="50" charset="0"/>
                  <a:ea typeface="Sherman Sans Book" pitchFamily="50" charset="0"/>
                </a:rPr>
                <a:t>Recommendations</a:t>
              </a:r>
            </a:p>
          </p:txBody>
        </p:sp>
      </p:grpSp>
      <p:sp>
        <p:nvSpPr>
          <p:cNvPr id="25" name="Oval 24">
            <a:extLst>
              <a:ext uri="{FF2B5EF4-FFF2-40B4-BE49-F238E27FC236}">
                <a16:creationId xmlns:a16="http://schemas.microsoft.com/office/drawing/2014/main" id="{E371E9FE-4142-4FFB-871B-AB28C2A681D8}"/>
              </a:ext>
            </a:extLst>
          </p:cNvPr>
          <p:cNvSpPr/>
          <p:nvPr/>
        </p:nvSpPr>
        <p:spPr>
          <a:xfrm>
            <a:off x="4658026" y="4474881"/>
            <a:ext cx="1615440" cy="629920"/>
          </a:xfrm>
          <a:prstGeom prst="ellipse">
            <a:avLst/>
          </a:prstGeom>
          <a:solidFill>
            <a:srgbClr val="1CADE4"/>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Web</a:t>
            </a:r>
            <a:br>
              <a:rPr lang="en-US" dirty="0">
                <a:solidFill>
                  <a:schemeClr val="bg1"/>
                </a:solidFill>
                <a:latin typeface="Sherman Sans Book" pitchFamily="50" charset="0"/>
                <a:ea typeface="Sherman Sans Book" pitchFamily="50" charset="0"/>
              </a:rPr>
            </a:br>
            <a:r>
              <a:rPr lang="en-US" dirty="0">
                <a:solidFill>
                  <a:schemeClr val="bg1"/>
                </a:solidFill>
                <a:latin typeface="Sherman Sans Book" pitchFamily="50" charset="0"/>
                <a:ea typeface="Sherman Sans Book" pitchFamily="50" charset="0"/>
              </a:rPr>
              <a:t>analytics</a:t>
            </a:r>
          </a:p>
        </p:txBody>
      </p:sp>
      <p:grpSp>
        <p:nvGrpSpPr>
          <p:cNvPr id="26" name="Group 25">
            <a:extLst>
              <a:ext uri="{FF2B5EF4-FFF2-40B4-BE49-F238E27FC236}">
                <a16:creationId xmlns:a16="http://schemas.microsoft.com/office/drawing/2014/main" id="{E97A57F3-F0DF-4FBA-8087-C1C76E25DCCB}"/>
              </a:ext>
            </a:extLst>
          </p:cNvPr>
          <p:cNvGrpSpPr/>
          <p:nvPr/>
        </p:nvGrpSpPr>
        <p:grpSpPr>
          <a:xfrm>
            <a:off x="4722908" y="2884196"/>
            <a:ext cx="1324864" cy="1174496"/>
            <a:chOff x="5059902" y="5185664"/>
            <a:chExt cx="1324864" cy="1174496"/>
          </a:xfrm>
        </p:grpSpPr>
        <p:sp>
          <p:nvSpPr>
            <p:cNvPr id="27" name="Flowchart: Magnetic Disk 26">
              <a:extLst>
                <a:ext uri="{FF2B5EF4-FFF2-40B4-BE49-F238E27FC236}">
                  <a16:creationId xmlns:a16="http://schemas.microsoft.com/office/drawing/2014/main" id="{4BBEA565-CBB3-44C1-8FFC-F219D324FF77}"/>
                </a:ext>
              </a:extLst>
            </p:cNvPr>
            <p:cNvSpPr/>
            <p:nvPr/>
          </p:nvSpPr>
          <p:spPr>
            <a:xfrm>
              <a:off x="5059902" y="5185664"/>
              <a:ext cx="1324864" cy="1174496"/>
            </a:xfrm>
            <a:prstGeom prst="flowChartMagneticDisk">
              <a:avLst/>
            </a:prstGeom>
            <a:ln>
              <a:solidFill>
                <a:srgbClr val="7F7F7F"/>
              </a:solidFill>
            </a:ln>
          </p:spPr>
          <p:style>
            <a:lnRef idx="2">
              <a:schemeClr val="accent4"/>
            </a:lnRef>
            <a:fillRef idx="1">
              <a:schemeClr val="lt1"/>
            </a:fillRef>
            <a:effectRef idx="0">
              <a:schemeClr val="accent4"/>
            </a:effectRef>
            <a:fontRef idx="minor">
              <a:schemeClr val="dk1"/>
            </a:fontRef>
          </p:style>
          <p:txBody>
            <a:bodyPr rtlCol="0" anchor="ctr">
              <a:noAutofit/>
            </a:bodyPr>
            <a:lstStyle/>
            <a:p>
              <a:pPr algn="ctr"/>
              <a:endParaRPr lang="en-US" dirty="0"/>
            </a:p>
          </p:txBody>
        </p:sp>
        <p:pic>
          <p:nvPicPr>
            <p:cNvPr id="28" name="Picture 6" descr="Image result for neo4j">
              <a:extLst>
                <a:ext uri="{FF2B5EF4-FFF2-40B4-BE49-F238E27FC236}">
                  <a16:creationId xmlns:a16="http://schemas.microsoft.com/office/drawing/2014/main" id="{BE98981F-D844-4B6F-AC5C-0D83E0A02B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4258" y="5772912"/>
              <a:ext cx="1066800" cy="426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30F7253D-92CA-46CC-B27B-1D5771399AB1}"/>
              </a:ext>
            </a:extLst>
          </p:cNvPr>
          <p:cNvGrpSpPr/>
          <p:nvPr/>
        </p:nvGrpSpPr>
        <p:grpSpPr>
          <a:xfrm>
            <a:off x="4658026" y="5307413"/>
            <a:ext cx="1615440" cy="1174496"/>
            <a:chOff x="7158736" y="5185664"/>
            <a:chExt cx="1615440" cy="1174496"/>
          </a:xfrm>
        </p:grpSpPr>
        <p:sp>
          <p:nvSpPr>
            <p:cNvPr id="30" name="Flowchart: Magnetic Disk 29">
              <a:extLst>
                <a:ext uri="{FF2B5EF4-FFF2-40B4-BE49-F238E27FC236}">
                  <a16:creationId xmlns:a16="http://schemas.microsoft.com/office/drawing/2014/main" id="{C1441ED4-1CC0-4BDD-8C3B-7DC5CB66DB7B}"/>
                </a:ext>
              </a:extLst>
            </p:cNvPr>
            <p:cNvSpPr/>
            <p:nvPr/>
          </p:nvSpPr>
          <p:spPr>
            <a:xfrm>
              <a:off x="7158736" y="5185664"/>
              <a:ext cx="1615440" cy="1174496"/>
            </a:xfrm>
            <a:prstGeom prst="flowChartMagneticDisk">
              <a:avLst/>
            </a:prstGeom>
            <a:ln>
              <a:solidFill>
                <a:srgbClr val="7F7F7F"/>
              </a:solidFill>
            </a:ln>
          </p:spPr>
          <p:style>
            <a:lnRef idx="2">
              <a:schemeClr val="accent4"/>
            </a:lnRef>
            <a:fillRef idx="1">
              <a:schemeClr val="lt1"/>
            </a:fillRef>
            <a:effectRef idx="0">
              <a:schemeClr val="accent4"/>
            </a:effectRef>
            <a:fontRef idx="minor">
              <a:schemeClr val="dk1"/>
            </a:fontRef>
          </p:style>
          <p:txBody>
            <a:bodyPr rtlCol="0" anchor="ctr">
              <a:noAutofit/>
            </a:bodyPr>
            <a:lstStyle/>
            <a:p>
              <a:pPr algn="ctr"/>
              <a:endParaRPr lang="en-US" dirty="0"/>
            </a:p>
          </p:txBody>
        </p:sp>
        <p:pic>
          <p:nvPicPr>
            <p:cNvPr id="31" name="Picture 8" descr="Image result for apache hadoop logo">
              <a:extLst>
                <a:ext uri="{FF2B5EF4-FFF2-40B4-BE49-F238E27FC236}">
                  <a16:creationId xmlns:a16="http://schemas.microsoft.com/office/drawing/2014/main" id="{60EC2B2D-590E-41AA-A154-09C1CD1A20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60336" y="5721698"/>
              <a:ext cx="1412240" cy="36580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Straight Connector 31">
            <a:extLst>
              <a:ext uri="{FF2B5EF4-FFF2-40B4-BE49-F238E27FC236}">
                <a16:creationId xmlns:a16="http://schemas.microsoft.com/office/drawing/2014/main" id="{B9DF48AF-12C4-4E24-BF1E-A3439D3F384D}"/>
              </a:ext>
            </a:extLst>
          </p:cNvPr>
          <p:cNvCxnSpPr>
            <a:cxnSpLocks/>
            <a:endCxn id="25" idx="4"/>
          </p:cNvCxnSpPr>
          <p:nvPr/>
        </p:nvCxnSpPr>
        <p:spPr>
          <a:xfrm flipV="1">
            <a:off x="5465746" y="5104801"/>
            <a:ext cx="0" cy="200152"/>
          </a:xfrm>
          <a:prstGeom prst="line">
            <a:avLst/>
          </a:prstGeom>
          <a:ln w="28575">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grpSp>
        <p:nvGrpSpPr>
          <p:cNvPr id="33" name="Group 32">
            <a:extLst>
              <a:ext uri="{FF2B5EF4-FFF2-40B4-BE49-F238E27FC236}">
                <a16:creationId xmlns:a16="http://schemas.microsoft.com/office/drawing/2014/main" id="{6BDF668F-E6AA-4B89-B815-2AC42E16156D}"/>
              </a:ext>
            </a:extLst>
          </p:cNvPr>
          <p:cNvGrpSpPr/>
          <p:nvPr/>
        </p:nvGrpSpPr>
        <p:grpSpPr>
          <a:xfrm>
            <a:off x="5290283" y="3880235"/>
            <a:ext cx="3375817" cy="1742072"/>
            <a:chOff x="5282242" y="3572447"/>
            <a:chExt cx="3861758" cy="1992839"/>
          </a:xfrm>
        </p:grpSpPr>
        <p:sp>
          <p:nvSpPr>
            <p:cNvPr id="34" name="Arrow: Up 33">
              <a:extLst>
                <a:ext uri="{FF2B5EF4-FFF2-40B4-BE49-F238E27FC236}">
                  <a16:creationId xmlns:a16="http://schemas.microsoft.com/office/drawing/2014/main" id="{685A16A4-4DD3-44D0-A9B8-6A174BF35A6E}"/>
                </a:ext>
              </a:extLst>
            </p:cNvPr>
            <p:cNvSpPr/>
            <p:nvPr/>
          </p:nvSpPr>
          <p:spPr>
            <a:xfrm>
              <a:off x="5282242" y="3783335"/>
              <a:ext cx="356057" cy="460527"/>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nvGrpSpPr>
            <p:cNvPr id="35" name="Group 34">
              <a:extLst>
                <a:ext uri="{FF2B5EF4-FFF2-40B4-BE49-F238E27FC236}">
                  <a16:creationId xmlns:a16="http://schemas.microsoft.com/office/drawing/2014/main" id="{B1F52445-8D51-49CF-B1F8-A95398CA08C1}"/>
                </a:ext>
              </a:extLst>
            </p:cNvPr>
            <p:cNvGrpSpPr/>
            <p:nvPr/>
          </p:nvGrpSpPr>
          <p:grpSpPr>
            <a:xfrm>
              <a:off x="6521139" y="3572447"/>
              <a:ext cx="2622861" cy="1992839"/>
              <a:chOff x="6521139" y="3572447"/>
              <a:chExt cx="2622861" cy="1992839"/>
            </a:xfrm>
          </p:grpSpPr>
          <p:pic>
            <p:nvPicPr>
              <p:cNvPr id="36" name="Picture 35">
                <a:extLst>
                  <a:ext uri="{FF2B5EF4-FFF2-40B4-BE49-F238E27FC236}">
                    <a16:creationId xmlns:a16="http://schemas.microsoft.com/office/drawing/2014/main" id="{084C281E-9A40-4010-ABA2-1E1425D1E901}"/>
                  </a:ext>
                </a:extLst>
              </p:cNvPr>
              <p:cNvPicPr>
                <a:picLocks noChangeAspect="1"/>
              </p:cNvPicPr>
              <p:nvPr/>
            </p:nvPicPr>
            <p:blipFill>
              <a:blip r:embed="rId8"/>
              <a:stretch>
                <a:fillRect/>
              </a:stretch>
            </p:blipFill>
            <p:spPr>
              <a:xfrm>
                <a:off x="6521139" y="3774149"/>
                <a:ext cx="1315768" cy="1734422"/>
              </a:xfrm>
              <a:prstGeom prst="rect">
                <a:avLst/>
              </a:prstGeom>
            </p:spPr>
          </p:pic>
          <p:pic>
            <p:nvPicPr>
              <p:cNvPr id="37" name="Picture 36">
                <a:extLst>
                  <a:ext uri="{FF2B5EF4-FFF2-40B4-BE49-F238E27FC236}">
                    <a16:creationId xmlns:a16="http://schemas.microsoft.com/office/drawing/2014/main" id="{2D1B5468-C861-48D3-BF2B-9C24742B883A}"/>
                  </a:ext>
                </a:extLst>
              </p:cNvPr>
              <p:cNvPicPr>
                <a:picLocks noChangeAspect="1"/>
              </p:cNvPicPr>
              <p:nvPr/>
            </p:nvPicPr>
            <p:blipFill>
              <a:blip r:embed="rId9"/>
              <a:stretch>
                <a:fillRect/>
              </a:stretch>
            </p:blipFill>
            <p:spPr>
              <a:xfrm>
                <a:off x="7778787" y="3968113"/>
                <a:ext cx="1315767" cy="1597173"/>
              </a:xfrm>
              <a:prstGeom prst="rect">
                <a:avLst/>
              </a:prstGeom>
            </p:spPr>
          </p:pic>
          <p:pic>
            <p:nvPicPr>
              <p:cNvPr id="38" name="Picture 37">
                <a:extLst>
                  <a:ext uri="{FF2B5EF4-FFF2-40B4-BE49-F238E27FC236}">
                    <a16:creationId xmlns:a16="http://schemas.microsoft.com/office/drawing/2014/main" id="{2B4EEC26-FCE4-4E6C-85EA-6ED5164AEB4C}"/>
                  </a:ext>
                </a:extLst>
              </p:cNvPr>
              <p:cNvPicPr>
                <a:picLocks noChangeAspect="1"/>
              </p:cNvPicPr>
              <p:nvPr/>
            </p:nvPicPr>
            <p:blipFill>
              <a:blip r:embed="rId10"/>
              <a:stretch>
                <a:fillRect/>
              </a:stretch>
            </p:blipFill>
            <p:spPr>
              <a:xfrm>
                <a:off x="6705260" y="3572447"/>
                <a:ext cx="2438740" cy="285790"/>
              </a:xfrm>
              <a:prstGeom prst="rect">
                <a:avLst/>
              </a:prstGeom>
            </p:spPr>
          </p:pic>
        </p:grpSp>
      </p:grpSp>
      <p:sp>
        <p:nvSpPr>
          <p:cNvPr id="40" name="TextBox 39">
            <a:extLst>
              <a:ext uri="{FF2B5EF4-FFF2-40B4-BE49-F238E27FC236}">
                <a16:creationId xmlns:a16="http://schemas.microsoft.com/office/drawing/2014/main" id="{0251271C-D26F-426F-BF94-674730368C20}"/>
              </a:ext>
            </a:extLst>
          </p:cNvPr>
          <p:cNvSpPr txBox="1"/>
          <p:nvPr/>
        </p:nvSpPr>
        <p:spPr>
          <a:xfrm>
            <a:off x="3123919" y="2628160"/>
            <a:ext cx="1569893" cy="584775"/>
          </a:xfrm>
          <a:prstGeom prst="rect">
            <a:avLst/>
          </a:prstGeom>
          <a:noFill/>
        </p:spPr>
        <p:txBody>
          <a:bodyPr wrap="square" rtlCol="0">
            <a:noAutofit/>
          </a:bodyPr>
          <a:lstStyle/>
          <a:p>
            <a:r>
              <a:rPr lang="en-US" sz="1600" dirty="0">
                <a:solidFill>
                  <a:schemeClr val="tx1">
                    <a:lumMod val="65000"/>
                    <a:lumOff val="35000"/>
                  </a:schemeClr>
                </a:solidFill>
                <a:latin typeface="Sherman Sans Book" pitchFamily="50" charset="0"/>
                <a:ea typeface="Sherman Sans Book" pitchFamily="50" charset="0"/>
              </a:rPr>
              <a:t>Product added</a:t>
            </a:r>
            <a:br>
              <a:rPr lang="en-US" sz="1600" dirty="0">
                <a:solidFill>
                  <a:schemeClr val="tx1">
                    <a:lumMod val="65000"/>
                    <a:lumOff val="35000"/>
                  </a:schemeClr>
                </a:solidFill>
                <a:latin typeface="Sherman Sans Book" pitchFamily="50" charset="0"/>
                <a:ea typeface="Sherman Sans Book" pitchFamily="50" charset="0"/>
              </a:rPr>
            </a:br>
            <a:r>
              <a:rPr lang="en-US" sz="1600" dirty="0">
                <a:solidFill>
                  <a:schemeClr val="tx1">
                    <a:lumMod val="65000"/>
                    <a:lumOff val="35000"/>
                  </a:schemeClr>
                </a:solidFill>
                <a:latin typeface="Sherman Sans Book" pitchFamily="50" charset="0"/>
                <a:ea typeface="Sherman Sans Book" pitchFamily="50" charset="0"/>
              </a:rPr>
              <a:t>to shopping cart</a:t>
            </a:r>
          </a:p>
        </p:txBody>
      </p:sp>
    </p:spTree>
    <p:extLst>
      <p:ext uri="{BB962C8B-B14F-4D97-AF65-F5344CB8AC3E}">
        <p14:creationId xmlns:p14="http://schemas.microsoft.com/office/powerpoint/2010/main" val="3187892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89604-206E-44EB-95BC-627F9F1070F2}"/>
              </a:ext>
            </a:extLst>
          </p:cNvPr>
          <p:cNvSpPr>
            <a:spLocks noGrp="1"/>
          </p:cNvSpPr>
          <p:nvPr>
            <p:ph type="title"/>
          </p:nvPr>
        </p:nvSpPr>
        <p:spPr/>
        <p:txBody>
          <a:bodyPr/>
          <a:lstStyle/>
          <a:p>
            <a:r>
              <a:rPr lang="en-US" dirty="0"/>
              <a:t>Describe</a:t>
            </a:r>
          </a:p>
        </p:txBody>
      </p:sp>
      <p:sp>
        <p:nvSpPr>
          <p:cNvPr id="3" name="Content Placeholder 2">
            <a:extLst>
              <a:ext uri="{FF2B5EF4-FFF2-40B4-BE49-F238E27FC236}">
                <a16:creationId xmlns:a16="http://schemas.microsoft.com/office/drawing/2014/main" id="{BED764AF-914C-4963-AE59-66403A1A062D}"/>
              </a:ext>
            </a:extLst>
          </p:cNvPr>
          <p:cNvSpPr>
            <a:spLocks noGrp="1"/>
          </p:cNvSpPr>
          <p:nvPr>
            <p:ph idx="4294967295"/>
          </p:nvPr>
        </p:nvSpPr>
        <p:spPr>
          <a:xfrm>
            <a:off x="768096" y="2286000"/>
            <a:ext cx="7290055" cy="873816"/>
          </a:xfrm>
        </p:spPr>
        <p:txBody>
          <a:bodyPr/>
          <a:lstStyle/>
          <a:p>
            <a:r>
              <a:rPr lang="en-US" dirty="0"/>
              <a:t>Used to view the schema of a stream (or table)</a:t>
            </a:r>
          </a:p>
          <a:p>
            <a:r>
              <a:rPr lang="en-US" dirty="0">
                <a:latin typeface="Consolas" panose="020B0609020204030204" pitchFamily="49" charset="0"/>
              </a:rPr>
              <a:t>DESCRIBE </a:t>
            </a:r>
            <a:r>
              <a:rPr lang="en-US" dirty="0" err="1">
                <a:latin typeface="Consolas" panose="020B0609020204030204" pitchFamily="49" charset="0"/>
              </a:rPr>
              <a:t>stream_name</a:t>
            </a:r>
            <a:r>
              <a:rPr lang="en-US" dirty="0">
                <a:latin typeface="Consolas" panose="020B0609020204030204" pitchFamily="49" charset="0"/>
              </a:rPr>
              <a:t>;</a:t>
            </a:r>
          </a:p>
        </p:txBody>
      </p:sp>
      <p:sp>
        <p:nvSpPr>
          <p:cNvPr id="4" name="Footer Placeholder 3">
            <a:extLst>
              <a:ext uri="{FF2B5EF4-FFF2-40B4-BE49-F238E27FC236}">
                <a16:creationId xmlns:a16="http://schemas.microsoft.com/office/drawing/2014/main" id="{F3BE1388-0C71-4336-B8D8-BD7A05CC08F4}"/>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DC17A2E7-7480-41CD-925F-24821BF6F081}"/>
              </a:ext>
            </a:extLst>
          </p:cNvPr>
          <p:cNvSpPr>
            <a:spLocks noGrp="1"/>
          </p:cNvSpPr>
          <p:nvPr>
            <p:ph type="sldNum" sz="quarter" idx="12"/>
          </p:nvPr>
        </p:nvSpPr>
        <p:spPr/>
        <p:txBody>
          <a:bodyPr/>
          <a:lstStyle/>
          <a:p>
            <a:fld id="{4FAB73BC-B049-4115-A692-8D63A059BFB8}" type="slidenum">
              <a:rPr lang="en-US" smtClean="0"/>
              <a:pPr/>
              <a:t>40</a:t>
            </a:fld>
            <a:endParaRPr lang="en-US" dirty="0"/>
          </a:p>
        </p:txBody>
      </p:sp>
      <p:pic>
        <p:nvPicPr>
          <p:cNvPr id="6" name="Picture 5">
            <a:extLst>
              <a:ext uri="{FF2B5EF4-FFF2-40B4-BE49-F238E27FC236}">
                <a16:creationId xmlns:a16="http://schemas.microsoft.com/office/drawing/2014/main" id="{A1057796-54F1-4451-9667-6FC9BF77B9B3}"/>
              </a:ext>
            </a:extLst>
          </p:cNvPr>
          <p:cNvPicPr>
            <a:picLocks noChangeAspect="1"/>
          </p:cNvPicPr>
          <p:nvPr/>
        </p:nvPicPr>
        <p:blipFill>
          <a:blip r:embed="rId2"/>
          <a:stretch>
            <a:fillRect/>
          </a:stretch>
        </p:blipFill>
        <p:spPr>
          <a:xfrm>
            <a:off x="2398103" y="3281947"/>
            <a:ext cx="4347794" cy="3066626"/>
          </a:xfrm>
          <a:prstGeom prst="rect">
            <a:avLst/>
          </a:prstGeom>
        </p:spPr>
      </p:pic>
    </p:spTree>
    <p:extLst>
      <p:ext uri="{BB962C8B-B14F-4D97-AF65-F5344CB8AC3E}">
        <p14:creationId xmlns:p14="http://schemas.microsoft.com/office/powerpoint/2010/main" val="11537612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5A5FC-07D7-4984-AD3D-530EF50516DE}"/>
              </a:ext>
            </a:extLst>
          </p:cNvPr>
          <p:cNvSpPr>
            <a:spLocks noGrp="1"/>
          </p:cNvSpPr>
          <p:nvPr>
            <p:ph type="title"/>
          </p:nvPr>
        </p:nvSpPr>
        <p:spPr/>
        <p:txBody>
          <a:bodyPr/>
          <a:lstStyle/>
          <a:p>
            <a:r>
              <a:rPr lang="en-US" dirty="0"/>
              <a:t>Demo: Creating Streams </a:t>
            </a:r>
          </a:p>
        </p:txBody>
      </p:sp>
      <p:sp>
        <p:nvSpPr>
          <p:cNvPr id="3" name="Content Placeholder 2">
            <a:extLst>
              <a:ext uri="{FF2B5EF4-FFF2-40B4-BE49-F238E27FC236}">
                <a16:creationId xmlns:a16="http://schemas.microsoft.com/office/drawing/2014/main" id="{15F5C044-1808-4DD3-BAF8-9FB1490FDFE4}"/>
              </a:ext>
            </a:extLst>
          </p:cNvPr>
          <p:cNvSpPr>
            <a:spLocks noGrp="1"/>
          </p:cNvSpPr>
          <p:nvPr>
            <p:ph idx="4294967295"/>
          </p:nvPr>
        </p:nvSpPr>
        <p:spPr>
          <a:xfrm>
            <a:off x="768096" y="2286000"/>
            <a:ext cx="7290055" cy="4023360"/>
          </a:xfrm>
        </p:spPr>
        <p:txBody>
          <a:bodyPr/>
          <a:lstStyle/>
          <a:p>
            <a:r>
              <a:rPr lang="en-US" dirty="0"/>
              <a:t>Create ATM stream in KSQL</a:t>
            </a:r>
          </a:p>
          <a:p>
            <a:r>
              <a:rPr lang="en-US" dirty="0"/>
              <a:t>Create another stream without TIMESTAMP property.</a:t>
            </a:r>
          </a:p>
          <a:p>
            <a:r>
              <a:rPr lang="en-US" dirty="0"/>
              <a:t>Inspect topics.</a:t>
            </a:r>
          </a:p>
          <a:p>
            <a:r>
              <a:rPr lang="en-US" dirty="0"/>
              <a:t>Inspect streams.</a:t>
            </a:r>
          </a:p>
          <a:p>
            <a:r>
              <a:rPr lang="en-US" dirty="0"/>
              <a:t>Describe a stream.</a:t>
            </a:r>
          </a:p>
          <a:p>
            <a:r>
              <a:rPr lang="en-US" dirty="0"/>
              <a:t>Delete a stream.</a:t>
            </a:r>
          </a:p>
        </p:txBody>
      </p:sp>
      <p:sp>
        <p:nvSpPr>
          <p:cNvPr id="4" name="Footer Placeholder 3">
            <a:extLst>
              <a:ext uri="{FF2B5EF4-FFF2-40B4-BE49-F238E27FC236}">
                <a16:creationId xmlns:a16="http://schemas.microsoft.com/office/drawing/2014/main" id="{225A6049-8521-48A2-9849-0B2A95EB1FE9}"/>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44C0FF2E-5393-47BA-AD27-7A17DD836CB1}"/>
              </a:ext>
            </a:extLst>
          </p:cNvPr>
          <p:cNvSpPr>
            <a:spLocks noGrp="1"/>
          </p:cNvSpPr>
          <p:nvPr>
            <p:ph type="sldNum" sz="quarter" idx="12"/>
          </p:nvPr>
        </p:nvSpPr>
        <p:spPr/>
        <p:txBody>
          <a:bodyPr/>
          <a:lstStyle/>
          <a:p>
            <a:fld id="{4FAB73BC-B049-4115-A692-8D63A059BFB8}" type="slidenum">
              <a:rPr lang="en-US" smtClean="0"/>
              <a:pPr/>
              <a:t>41</a:t>
            </a:fld>
            <a:endParaRPr lang="en-US" dirty="0"/>
          </a:p>
        </p:txBody>
      </p:sp>
    </p:spTree>
    <p:extLst>
      <p:ext uri="{BB962C8B-B14F-4D97-AF65-F5344CB8AC3E}">
        <p14:creationId xmlns:p14="http://schemas.microsoft.com/office/powerpoint/2010/main" val="41234676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42</a:t>
            </a:fld>
            <a:endParaRPr lang="en-US" dirty="0"/>
          </a:p>
        </p:txBody>
      </p:sp>
    </p:spTree>
    <p:extLst>
      <p:ext uri="{BB962C8B-B14F-4D97-AF65-F5344CB8AC3E}">
        <p14:creationId xmlns:p14="http://schemas.microsoft.com/office/powerpoint/2010/main" val="690734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27A4B1B-13B8-4092-8E49-4E8CD089C0E2}"/>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KSQL Persistent Queries</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0667DFB7-7862-4B7F-A76F-1E7EFEE1F537}"/>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438E99A2-4ACA-4522-A471-4045111468F9}"/>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43</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9204192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C003-FBAA-4D96-BCA8-6CED3B63662C}"/>
              </a:ext>
            </a:extLst>
          </p:cNvPr>
          <p:cNvSpPr>
            <a:spLocks noGrp="1"/>
          </p:cNvSpPr>
          <p:nvPr>
            <p:ph type="title"/>
          </p:nvPr>
        </p:nvSpPr>
        <p:spPr/>
        <p:txBody>
          <a:bodyPr/>
          <a:lstStyle/>
          <a:p>
            <a:r>
              <a:rPr lang="en-US" dirty="0"/>
              <a:t>Persistent Queries</a:t>
            </a:r>
          </a:p>
        </p:txBody>
      </p:sp>
      <p:sp>
        <p:nvSpPr>
          <p:cNvPr id="3" name="Content Placeholder 2">
            <a:extLst>
              <a:ext uri="{FF2B5EF4-FFF2-40B4-BE49-F238E27FC236}">
                <a16:creationId xmlns:a16="http://schemas.microsoft.com/office/drawing/2014/main" id="{DD6F2867-DFCF-4450-8964-1F1DF66C5542}"/>
              </a:ext>
            </a:extLst>
          </p:cNvPr>
          <p:cNvSpPr>
            <a:spLocks noGrp="1"/>
          </p:cNvSpPr>
          <p:nvPr>
            <p:ph idx="4294967295"/>
          </p:nvPr>
        </p:nvSpPr>
        <p:spPr>
          <a:xfrm>
            <a:off x="768096" y="2286000"/>
            <a:ext cx="7290055" cy="4023360"/>
          </a:xfrm>
        </p:spPr>
        <p:txBody>
          <a:bodyPr/>
          <a:lstStyle/>
          <a:p>
            <a:r>
              <a:rPr lang="en-US" dirty="0"/>
              <a:t>The queries we’ve run so far execute in the KSQL console. What if we want to run them in the background?</a:t>
            </a:r>
          </a:p>
          <a:p>
            <a:pPr marL="90000" indent="0">
              <a:buNone/>
            </a:pPr>
            <a:r>
              <a:rPr lang="en-US" dirty="0">
                <a:latin typeface="Consolas" panose="020B0609020204030204" pitchFamily="49" charset="0"/>
              </a:rPr>
              <a:t>CREATE STREAM stream_name</a:t>
            </a:r>
            <a:br>
              <a:rPr lang="en-US" dirty="0">
                <a:latin typeface="Consolas" panose="020B0609020204030204" pitchFamily="49" charset="0"/>
              </a:rPr>
            </a:br>
            <a:r>
              <a:rPr lang="en-US" dirty="0">
                <a:latin typeface="Consolas" panose="020B0609020204030204" pitchFamily="49" charset="0"/>
              </a:rPr>
              <a:t>AS SELECT … </a:t>
            </a:r>
          </a:p>
          <a:p>
            <a:r>
              <a:rPr lang="en-US" dirty="0"/>
              <a:t>It creates a new Kafka topic with the same stream name.</a:t>
            </a:r>
          </a:p>
          <a:p>
            <a:r>
              <a:rPr lang="en-US" dirty="0"/>
              <a:t>It runs in the background!</a:t>
            </a:r>
          </a:p>
        </p:txBody>
      </p:sp>
      <p:sp>
        <p:nvSpPr>
          <p:cNvPr id="4" name="Footer Placeholder 3">
            <a:extLst>
              <a:ext uri="{FF2B5EF4-FFF2-40B4-BE49-F238E27FC236}">
                <a16:creationId xmlns:a16="http://schemas.microsoft.com/office/drawing/2014/main" id="{54052F6D-BDCC-420D-8186-C11142100CE4}"/>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D2B1E5B-3B31-497B-9611-E2191D25C42E}"/>
              </a:ext>
            </a:extLst>
          </p:cNvPr>
          <p:cNvSpPr>
            <a:spLocks noGrp="1"/>
          </p:cNvSpPr>
          <p:nvPr>
            <p:ph type="sldNum" sz="quarter" idx="12"/>
          </p:nvPr>
        </p:nvSpPr>
        <p:spPr/>
        <p:txBody>
          <a:bodyPr/>
          <a:lstStyle/>
          <a:p>
            <a:fld id="{4FAB73BC-B049-4115-A692-8D63A059BFB8}" type="slidenum">
              <a:rPr lang="en-US" smtClean="0"/>
              <a:pPr/>
              <a:t>44</a:t>
            </a:fld>
            <a:endParaRPr lang="en-US" dirty="0"/>
          </a:p>
        </p:txBody>
      </p:sp>
    </p:spTree>
    <p:extLst>
      <p:ext uri="{BB962C8B-B14F-4D97-AF65-F5344CB8AC3E}">
        <p14:creationId xmlns:p14="http://schemas.microsoft.com/office/powerpoint/2010/main" val="31798066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B94C6-9875-400E-8F8C-B6DB415DD32F}"/>
              </a:ext>
            </a:extLst>
          </p:cNvPr>
          <p:cNvSpPr>
            <a:spLocks noGrp="1"/>
          </p:cNvSpPr>
          <p:nvPr>
            <p:ph type="title"/>
          </p:nvPr>
        </p:nvSpPr>
        <p:spPr/>
        <p:txBody>
          <a:bodyPr/>
          <a:lstStyle/>
          <a:p>
            <a:r>
              <a:rPr lang="en-US" dirty="0"/>
              <a:t>What Is Running?</a:t>
            </a:r>
          </a:p>
        </p:txBody>
      </p:sp>
      <p:sp>
        <p:nvSpPr>
          <p:cNvPr id="3" name="Content Placeholder 2">
            <a:extLst>
              <a:ext uri="{FF2B5EF4-FFF2-40B4-BE49-F238E27FC236}">
                <a16:creationId xmlns:a16="http://schemas.microsoft.com/office/drawing/2014/main" id="{BF29C1F2-8A12-4719-BBBE-58296213EC53}"/>
              </a:ext>
            </a:extLst>
          </p:cNvPr>
          <p:cNvSpPr>
            <a:spLocks noGrp="1"/>
          </p:cNvSpPr>
          <p:nvPr>
            <p:ph idx="4294967295"/>
          </p:nvPr>
        </p:nvSpPr>
        <p:spPr>
          <a:xfrm>
            <a:off x="768096" y="2286000"/>
            <a:ext cx="7290055" cy="4023360"/>
          </a:xfrm>
        </p:spPr>
        <p:txBody>
          <a:bodyPr/>
          <a:lstStyle/>
          <a:p>
            <a:pPr marL="90000" indent="0">
              <a:buNone/>
            </a:pPr>
            <a:r>
              <a:rPr lang="en-US" dirty="0">
                <a:latin typeface="Consolas" panose="020B0609020204030204" pitchFamily="49" charset="0"/>
              </a:rPr>
              <a:t>SHOW QUERIES;</a:t>
            </a:r>
          </a:p>
          <a:p>
            <a:r>
              <a:rPr lang="en-US" dirty="0"/>
              <a:t>This will list the running persistent queries.</a:t>
            </a:r>
          </a:p>
          <a:p>
            <a:r>
              <a:rPr lang="en-US" dirty="0"/>
              <a:t>It includes the KSQL query itself and the Kafka topic.</a:t>
            </a:r>
          </a:p>
          <a:p>
            <a:r>
              <a:rPr lang="en-US" dirty="0"/>
              <a:t>You can stop running a persistent query with TERMINATE.</a:t>
            </a:r>
          </a:p>
          <a:p>
            <a:pPr marL="90000" indent="0">
              <a:buNone/>
            </a:pPr>
            <a:r>
              <a:rPr lang="en-US" dirty="0">
                <a:latin typeface="Consolas" panose="020B0609020204030204" pitchFamily="49" charset="0"/>
              </a:rPr>
              <a:t>TERMINATE query_name;</a:t>
            </a:r>
          </a:p>
          <a:p>
            <a:r>
              <a:rPr lang="en-US" dirty="0"/>
              <a:t>After you terminate, you can drop the stream.</a:t>
            </a:r>
          </a:p>
        </p:txBody>
      </p:sp>
      <p:sp>
        <p:nvSpPr>
          <p:cNvPr id="4" name="Footer Placeholder 3">
            <a:extLst>
              <a:ext uri="{FF2B5EF4-FFF2-40B4-BE49-F238E27FC236}">
                <a16:creationId xmlns:a16="http://schemas.microsoft.com/office/drawing/2014/main" id="{51E6C257-D9EE-4F0C-9D0E-FC976A5C24E3}"/>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D9FF125C-E874-437D-837E-B7BB69AC4AB3}"/>
              </a:ext>
            </a:extLst>
          </p:cNvPr>
          <p:cNvSpPr>
            <a:spLocks noGrp="1"/>
          </p:cNvSpPr>
          <p:nvPr>
            <p:ph type="sldNum" sz="quarter" idx="12"/>
          </p:nvPr>
        </p:nvSpPr>
        <p:spPr/>
        <p:txBody>
          <a:bodyPr/>
          <a:lstStyle/>
          <a:p>
            <a:fld id="{4FAB73BC-B049-4115-A692-8D63A059BFB8}" type="slidenum">
              <a:rPr lang="en-US" smtClean="0"/>
              <a:pPr/>
              <a:t>45</a:t>
            </a:fld>
            <a:endParaRPr lang="en-US" dirty="0"/>
          </a:p>
        </p:txBody>
      </p:sp>
    </p:spTree>
    <p:extLst>
      <p:ext uri="{BB962C8B-B14F-4D97-AF65-F5344CB8AC3E}">
        <p14:creationId xmlns:p14="http://schemas.microsoft.com/office/powerpoint/2010/main" val="8901048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0861C-EE53-4D87-918F-50F97404C76F}"/>
              </a:ext>
            </a:extLst>
          </p:cNvPr>
          <p:cNvSpPr>
            <a:spLocks noGrp="1"/>
          </p:cNvSpPr>
          <p:nvPr>
            <p:ph type="title"/>
          </p:nvPr>
        </p:nvSpPr>
        <p:spPr/>
        <p:txBody>
          <a:bodyPr/>
          <a:lstStyle/>
          <a:p>
            <a:r>
              <a:rPr lang="en-US" dirty="0"/>
              <a:t>Demo: KSQL Persistent Streams</a:t>
            </a:r>
          </a:p>
        </p:txBody>
      </p:sp>
      <p:sp>
        <p:nvSpPr>
          <p:cNvPr id="3" name="Content Placeholder 2">
            <a:extLst>
              <a:ext uri="{FF2B5EF4-FFF2-40B4-BE49-F238E27FC236}">
                <a16:creationId xmlns:a16="http://schemas.microsoft.com/office/drawing/2014/main" id="{C4D221A9-0803-409E-9095-58B1B290370D}"/>
              </a:ext>
            </a:extLst>
          </p:cNvPr>
          <p:cNvSpPr>
            <a:spLocks noGrp="1"/>
          </p:cNvSpPr>
          <p:nvPr>
            <p:ph idx="4294967295"/>
          </p:nvPr>
        </p:nvSpPr>
        <p:spPr>
          <a:xfrm>
            <a:off x="768096" y="2286000"/>
            <a:ext cx="7290055" cy="4023360"/>
          </a:xfrm>
        </p:spPr>
        <p:txBody>
          <a:bodyPr/>
          <a:lstStyle/>
          <a:p>
            <a:r>
              <a:rPr lang="en-US" dirty="0"/>
              <a:t>Write a query.</a:t>
            </a:r>
          </a:p>
          <a:p>
            <a:r>
              <a:rPr lang="en-US" dirty="0"/>
              <a:t>Make it persistent.</a:t>
            </a:r>
          </a:p>
          <a:p>
            <a:r>
              <a:rPr lang="en-US" dirty="0"/>
              <a:t>Show the topic, query, and stream.</a:t>
            </a:r>
          </a:p>
          <a:p>
            <a:r>
              <a:rPr lang="en-US" dirty="0"/>
              <a:t>Try to drop the stream—you can’t.</a:t>
            </a:r>
          </a:p>
          <a:p>
            <a:r>
              <a:rPr lang="en-US" dirty="0"/>
              <a:t>Terminate the query, then drop it.</a:t>
            </a:r>
          </a:p>
        </p:txBody>
      </p:sp>
      <p:sp>
        <p:nvSpPr>
          <p:cNvPr id="4" name="Footer Placeholder 3">
            <a:extLst>
              <a:ext uri="{FF2B5EF4-FFF2-40B4-BE49-F238E27FC236}">
                <a16:creationId xmlns:a16="http://schemas.microsoft.com/office/drawing/2014/main" id="{E58ABA67-3899-418C-B58C-2F68DE7AB436}"/>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B42110B-C294-45D3-BE8C-3F57CFB55C97}"/>
              </a:ext>
            </a:extLst>
          </p:cNvPr>
          <p:cNvSpPr>
            <a:spLocks noGrp="1"/>
          </p:cNvSpPr>
          <p:nvPr>
            <p:ph type="sldNum" sz="quarter" idx="12"/>
          </p:nvPr>
        </p:nvSpPr>
        <p:spPr/>
        <p:txBody>
          <a:bodyPr/>
          <a:lstStyle/>
          <a:p>
            <a:fld id="{4FAB73BC-B049-4115-A692-8D63A059BFB8}" type="slidenum">
              <a:rPr lang="en-US" smtClean="0"/>
              <a:pPr/>
              <a:t>46</a:t>
            </a:fld>
            <a:endParaRPr lang="en-US" dirty="0"/>
          </a:p>
        </p:txBody>
      </p:sp>
    </p:spTree>
    <p:extLst>
      <p:ext uri="{BB962C8B-B14F-4D97-AF65-F5344CB8AC3E}">
        <p14:creationId xmlns:p14="http://schemas.microsoft.com/office/powerpoint/2010/main" val="8651666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47</a:t>
            </a:fld>
            <a:endParaRPr lang="en-US" dirty="0"/>
          </a:p>
        </p:txBody>
      </p:sp>
    </p:spTree>
    <p:extLst>
      <p:ext uri="{BB962C8B-B14F-4D97-AF65-F5344CB8AC3E}">
        <p14:creationId xmlns:p14="http://schemas.microsoft.com/office/powerpoint/2010/main" val="2457595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0861C-EE53-4D87-918F-50F97404C76F}"/>
              </a:ext>
            </a:extLst>
          </p:cNvPr>
          <p:cNvSpPr>
            <a:spLocks noGrp="1"/>
          </p:cNvSpPr>
          <p:nvPr>
            <p:ph type="title"/>
          </p:nvPr>
        </p:nvSpPr>
        <p:spPr/>
        <p:txBody>
          <a:bodyPr/>
          <a:lstStyle/>
          <a:p>
            <a:r>
              <a:rPr lang="en-US" dirty="0"/>
              <a:t>Demo: Aggregate Queries</a:t>
            </a:r>
          </a:p>
        </p:txBody>
      </p:sp>
      <p:sp>
        <p:nvSpPr>
          <p:cNvPr id="3" name="Content Placeholder 2">
            <a:extLst>
              <a:ext uri="{FF2B5EF4-FFF2-40B4-BE49-F238E27FC236}">
                <a16:creationId xmlns:a16="http://schemas.microsoft.com/office/drawing/2014/main" id="{C4D221A9-0803-409E-9095-58B1B290370D}"/>
              </a:ext>
            </a:extLst>
          </p:cNvPr>
          <p:cNvSpPr>
            <a:spLocks noGrp="1"/>
          </p:cNvSpPr>
          <p:nvPr>
            <p:ph idx="4294967295"/>
          </p:nvPr>
        </p:nvSpPr>
        <p:spPr>
          <a:xfrm>
            <a:off x="768096" y="2286000"/>
            <a:ext cx="7290055" cy="4023360"/>
          </a:xfrm>
        </p:spPr>
        <p:txBody>
          <a:bodyPr/>
          <a:lstStyle/>
          <a:p>
            <a:r>
              <a:rPr lang="en-US" dirty="0"/>
              <a:t>How aggregate queries work in KSQL is best explained </a:t>
            </a:r>
            <a:br>
              <a:rPr lang="en-US" dirty="0"/>
            </a:br>
            <a:r>
              <a:rPr lang="en-US" dirty="0"/>
              <a:t>through an example:</a:t>
            </a:r>
          </a:p>
          <a:p>
            <a:r>
              <a:rPr lang="en-US" dirty="0"/>
              <a:t>Let’s count ATM withdrawals.</a:t>
            </a:r>
          </a:p>
          <a:p>
            <a:r>
              <a:rPr lang="en-US" dirty="0"/>
              <a:t>Must group by a key! Why?</a:t>
            </a:r>
          </a:p>
          <a:p>
            <a:r>
              <a:rPr lang="en-US" dirty="0"/>
              <a:t>Why can’t I persist this query?</a:t>
            </a:r>
          </a:p>
        </p:txBody>
      </p:sp>
      <p:sp>
        <p:nvSpPr>
          <p:cNvPr id="4" name="Footer Placeholder 3">
            <a:extLst>
              <a:ext uri="{FF2B5EF4-FFF2-40B4-BE49-F238E27FC236}">
                <a16:creationId xmlns:a16="http://schemas.microsoft.com/office/drawing/2014/main" id="{E58ABA67-3899-418C-B58C-2F68DE7AB436}"/>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B42110B-C294-45D3-BE8C-3F57CFB55C97}"/>
              </a:ext>
            </a:extLst>
          </p:cNvPr>
          <p:cNvSpPr>
            <a:spLocks noGrp="1"/>
          </p:cNvSpPr>
          <p:nvPr>
            <p:ph type="sldNum" sz="quarter" idx="12"/>
          </p:nvPr>
        </p:nvSpPr>
        <p:spPr/>
        <p:txBody>
          <a:bodyPr/>
          <a:lstStyle/>
          <a:p>
            <a:fld id="{4FAB73BC-B049-4115-A692-8D63A059BFB8}" type="slidenum">
              <a:rPr lang="en-US" smtClean="0"/>
              <a:pPr/>
              <a:t>48</a:t>
            </a:fld>
            <a:endParaRPr lang="en-US" dirty="0"/>
          </a:p>
        </p:txBody>
      </p:sp>
    </p:spTree>
    <p:extLst>
      <p:ext uri="{BB962C8B-B14F-4D97-AF65-F5344CB8AC3E}">
        <p14:creationId xmlns:p14="http://schemas.microsoft.com/office/powerpoint/2010/main" val="726831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B218F3-66C4-4676-B3D8-8430021AEA4D}"/>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KSQL Tables vs. Streams</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F5CE4281-7876-4B98-A0C2-F73D659653C0}"/>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4" name="Slide Number Placeholder 3">
            <a:extLst>
              <a:ext uri="{FF2B5EF4-FFF2-40B4-BE49-F238E27FC236}">
                <a16:creationId xmlns:a16="http://schemas.microsoft.com/office/drawing/2014/main" id="{AED44A16-8816-4207-A8B4-9DEFF73CEC40}"/>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49</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2927601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F59A9-36D1-4F28-951D-036A63873629}"/>
              </a:ext>
            </a:extLst>
          </p:cNvPr>
          <p:cNvSpPr>
            <a:spLocks noGrp="1"/>
          </p:cNvSpPr>
          <p:nvPr>
            <p:ph type="title"/>
          </p:nvPr>
        </p:nvSpPr>
        <p:spPr/>
        <p:txBody>
          <a:bodyPr/>
          <a:lstStyle/>
          <a:p>
            <a:r>
              <a:rPr lang="en-US"/>
              <a:t>Seems Simple. Why the Fuss?</a:t>
            </a:r>
            <a:endParaRPr lang="en-US" dirty="0"/>
          </a:p>
        </p:txBody>
      </p:sp>
      <p:sp>
        <p:nvSpPr>
          <p:cNvPr id="3" name="Footer Placeholder 2">
            <a:extLst>
              <a:ext uri="{FF2B5EF4-FFF2-40B4-BE49-F238E27FC236}">
                <a16:creationId xmlns:a16="http://schemas.microsoft.com/office/drawing/2014/main" id="{F8C9756A-CC24-4369-8C57-8DD8B1A4759C}"/>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D2FF48D8-6F7C-4D2E-9CE9-D9C2521041D8}"/>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
        <p:nvSpPr>
          <p:cNvPr id="5" name="Content Placeholder 4">
            <a:extLst>
              <a:ext uri="{FF2B5EF4-FFF2-40B4-BE49-F238E27FC236}">
                <a16:creationId xmlns:a16="http://schemas.microsoft.com/office/drawing/2014/main" id="{E50B1972-F804-4AB9-A247-78EDEA70B38A}"/>
              </a:ext>
            </a:extLst>
          </p:cNvPr>
          <p:cNvSpPr>
            <a:spLocks noGrp="1"/>
          </p:cNvSpPr>
          <p:nvPr>
            <p:ph idx="1"/>
          </p:nvPr>
        </p:nvSpPr>
        <p:spPr/>
        <p:txBody>
          <a:bodyPr/>
          <a:lstStyle/>
          <a:p>
            <a:r>
              <a:rPr lang="en-US" dirty="0"/>
              <a:t>This is just </a:t>
            </a:r>
            <a:r>
              <a:rPr lang="en-US" b="1" dirty="0"/>
              <a:t>one case </a:t>
            </a:r>
            <a:r>
              <a:rPr lang="en-US" dirty="0"/>
              <a:t>of inter-service communication. </a:t>
            </a:r>
          </a:p>
          <a:p>
            <a:r>
              <a:rPr lang="en-US" dirty="0"/>
              <a:t>In a typical e-commerce application, there can be hundreds.</a:t>
            </a:r>
          </a:p>
          <a:p>
            <a:pPr lvl="1"/>
            <a:r>
              <a:rPr lang="en-US" dirty="0"/>
              <a:t>Payment processing</a:t>
            </a:r>
          </a:p>
          <a:p>
            <a:pPr lvl="1"/>
            <a:r>
              <a:rPr lang="en-US" dirty="0"/>
              <a:t>Updating user settings</a:t>
            </a:r>
          </a:p>
          <a:p>
            <a:pPr lvl="1"/>
            <a:r>
              <a:rPr lang="en-US" dirty="0"/>
              <a:t>E-mail opt-in/out</a:t>
            </a:r>
          </a:p>
          <a:p>
            <a:pPr lvl="1"/>
            <a:r>
              <a:rPr lang="en-US" dirty="0"/>
              <a:t>Fulfillment of orders</a:t>
            </a:r>
          </a:p>
          <a:p>
            <a:pPr lvl="1"/>
            <a:r>
              <a:rPr lang="en-US" dirty="0"/>
              <a:t>Returns</a:t>
            </a:r>
          </a:p>
          <a:p>
            <a:pPr lvl="1"/>
            <a:r>
              <a:rPr lang="en-US" dirty="0"/>
              <a:t>Product reviews</a:t>
            </a:r>
          </a:p>
          <a:p>
            <a:pPr lvl="1"/>
            <a:r>
              <a:rPr lang="en-US" dirty="0"/>
              <a:t>Customer support/live chat</a:t>
            </a:r>
          </a:p>
          <a:p>
            <a:pPr lvl="1"/>
            <a:r>
              <a:rPr lang="en-US" dirty="0"/>
              <a:t>And so on</a:t>
            </a:r>
          </a:p>
        </p:txBody>
      </p:sp>
    </p:spTree>
    <p:extLst>
      <p:ext uri="{BB962C8B-B14F-4D97-AF65-F5344CB8AC3E}">
        <p14:creationId xmlns:p14="http://schemas.microsoft.com/office/powerpoint/2010/main" val="21895181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1B574-2EDD-4216-8D37-FF4B25CF5BD6}"/>
              </a:ext>
            </a:extLst>
          </p:cNvPr>
          <p:cNvSpPr>
            <a:spLocks noGrp="1"/>
          </p:cNvSpPr>
          <p:nvPr>
            <p:ph type="title"/>
          </p:nvPr>
        </p:nvSpPr>
        <p:spPr/>
        <p:txBody>
          <a:bodyPr>
            <a:noAutofit/>
          </a:bodyPr>
          <a:lstStyle/>
          <a:p>
            <a:r>
              <a:rPr lang="en-US" dirty="0"/>
              <a:t>Tables vs. Streams</a:t>
            </a:r>
            <a:endParaRPr lang="en-IN" dirty="0"/>
          </a:p>
        </p:txBody>
      </p:sp>
      <p:sp>
        <p:nvSpPr>
          <p:cNvPr id="3" name="Text Placeholder 2">
            <a:extLst>
              <a:ext uri="{FF2B5EF4-FFF2-40B4-BE49-F238E27FC236}">
                <a16:creationId xmlns:a16="http://schemas.microsoft.com/office/drawing/2014/main" id="{CB18073A-CD3A-435F-A42E-EF6EA4CB361F}"/>
              </a:ext>
            </a:extLst>
          </p:cNvPr>
          <p:cNvSpPr>
            <a:spLocks noGrp="1"/>
          </p:cNvSpPr>
          <p:nvPr>
            <p:ph type="body" idx="1"/>
          </p:nvPr>
        </p:nvSpPr>
        <p:spPr/>
        <p:txBody>
          <a:bodyPr>
            <a:noAutofit/>
          </a:bodyPr>
          <a:lstStyle/>
          <a:p>
            <a:r>
              <a:rPr lang="en-US" b="1" dirty="0"/>
              <a:t>Stream</a:t>
            </a:r>
          </a:p>
        </p:txBody>
      </p:sp>
      <p:sp>
        <p:nvSpPr>
          <p:cNvPr id="4" name="Text Placeholder 3">
            <a:extLst>
              <a:ext uri="{FF2B5EF4-FFF2-40B4-BE49-F238E27FC236}">
                <a16:creationId xmlns:a16="http://schemas.microsoft.com/office/drawing/2014/main" id="{D1FB7482-D5FF-4F02-A998-91140C204ADB}"/>
              </a:ext>
            </a:extLst>
          </p:cNvPr>
          <p:cNvSpPr>
            <a:spLocks noGrp="1"/>
          </p:cNvSpPr>
          <p:nvPr>
            <p:ph type="body" sz="quarter" idx="3"/>
          </p:nvPr>
        </p:nvSpPr>
        <p:spPr/>
        <p:txBody>
          <a:bodyPr>
            <a:noAutofit/>
          </a:bodyPr>
          <a:lstStyle/>
          <a:p>
            <a:r>
              <a:rPr lang="en-US" b="1" dirty="0"/>
              <a:t>Table</a:t>
            </a:r>
          </a:p>
        </p:txBody>
      </p:sp>
      <p:sp>
        <p:nvSpPr>
          <p:cNvPr id="5" name="Footer Placeholder 4">
            <a:extLst>
              <a:ext uri="{FF2B5EF4-FFF2-40B4-BE49-F238E27FC236}">
                <a16:creationId xmlns:a16="http://schemas.microsoft.com/office/drawing/2014/main" id="{DEA72204-950D-46E4-BD20-7137711B79AC}"/>
              </a:ext>
            </a:extLst>
          </p:cNvPr>
          <p:cNvSpPr>
            <a:spLocks noGrp="1"/>
          </p:cNvSpPr>
          <p:nvPr>
            <p:ph type="ftr" sz="quarter" idx="11"/>
          </p:nvPr>
        </p:nvSpPr>
        <p:spPr/>
        <p:txBody>
          <a:bodyPr>
            <a:noAutofit/>
          </a:bodyPr>
          <a:lstStyle/>
          <a:p>
            <a:r>
              <a:rPr lang="en-US" dirty="0"/>
              <a:t>School of Information Studies | Syracuse University</a:t>
            </a:r>
          </a:p>
        </p:txBody>
      </p:sp>
      <p:sp>
        <p:nvSpPr>
          <p:cNvPr id="6" name="Slide Number Placeholder 5">
            <a:extLst>
              <a:ext uri="{FF2B5EF4-FFF2-40B4-BE49-F238E27FC236}">
                <a16:creationId xmlns:a16="http://schemas.microsoft.com/office/drawing/2014/main" id="{F309F827-4387-4F72-BEF0-5D37F2B7E32B}"/>
              </a:ext>
            </a:extLst>
          </p:cNvPr>
          <p:cNvSpPr>
            <a:spLocks noGrp="1"/>
          </p:cNvSpPr>
          <p:nvPr>
            <p:ph type="sldNum" sz="quarter" idx="12"/>
          </p:nvPr>
        </p:nvSpPr>
        <p:spPr/>
        <p:txBody>
          <a:bodyPr>
            <a:noAutofit/>
          </a:bodyPr>
          <a:lstStyle/>
          <a:p>
            <a:fld id="{4FAB73BC-B049-4115-A692-8D63A059BFB8}" type="slidenum">
              <a:rPr lang="en-US" smtClean="0"/>
              <a:t>50</a:t>
            </a:fld>
            <a:endParaRPr lang="en-US" dirty="0"/>
          </a:p>
        </p:txBody>
      </p:sp>
      <p:sp>
        <p:nvSpPr>
          <p:cNvPr id="7" name="Content Placeholder 6">
            <a:extLst>
              <a:ext uri="{FF2B5EF4-FFF2-40B4-BE49-F238E27FC236}">
                <a16:creationId xmlns:a16="http://schemas.microsoft.com/office/drawing/2014/main" id="{452E4A5F-41C1-4F92-91CB-9E819C2FA485}"/>
              </a:ext>
            </a:extLst>
          </p:cNvPr>
          <p:cNvSpPr>
            <a:spLocks noGrp="1"/>
          </p:cNvSpPr>
          <p:nvPr>
            <p:ph sz="half" idx="4294967295"/>
          </p:nvPr>
        </p:nvSpPr>
        <p:spPr>
          <a:xfrm>
            <a:off x="768096" y="3093224"/>
            <a:ext cx="3566160" cy="1840726"/>
          </a:xfrm>
        </p:spPr>
        <p:txBody>
          <a:bodyPr>
            <a:noAutofit/>
          </a:bodyPr>
          <a:lstStyle/>
          <a:p>
            <a:r>
              <a:rPr lang="en-US" sz="2000" dirty="0"/>
              <a:t>An unbounded sequence of events</a:t>
            </a:r>
          </a:p>
          <a:p>
            <a:r>
              <a:rPr lang="en-US" sz="2000" dirty="0"/>
              <a:t>Sourced from a Kafka topic</a:t>
            </a:r>
          </a:p>
          <a:p>
            <a:r>
              <a:rPr lang="en-US" sz="2000" dirty="0"/>
              <a:t>Row by row</a:t>
            </a:r>
          </a:p>
          <a:p>
            <a:r>
              <a:rPr lang="en-US" sz="2000" dirty="0"/>
              <a:t>Example: bank transactions</a:t>
            </a:r>
          </a:p>
          <a:p>
            <a:endParaRPr lang="en-IN" sz="2000" dirty="0"/>
          </a:p>
        </p:txBody>
      </p:sp>
      <p:sp>
        <p:nvSpPr>
          <p:cNvPr id="8" name="Content Placeholder 7">
            <a:extLst>
              <a:ext uri="{FF2B5EF4-FFF2-40B4-BE49-F238E27FC236}">
                <a16:creationId xmlns:a16="http://schemas.microsoft.com/office/drawing/2014/main" id="{C1BDB4A3-071A-4152-84CE-D32981FE94C6}"/>
              </a:ext>
            </a:extLst>
          </p:cNvPr>
          <p:cNvSpPr>
            <a:spLocks noGrp="1"/>
          </p:cNvSpPr>
          <p:nvPr>
            <p:ph sz="half" idx="4294967295"/>
          </p:nvPr>
        </p:nvSpPr>
        <p:spPr>
          <a:xfrm>
            <a:off x="4493166" y="3093224"/>
            <a:ext cx="3566160" cy="1688326"/>
          </a:xfrm>
        </p:spPr>
        <p:txBody>
          <a:bodyPr>
            <a:noAutofit/>
          </a:bodyPr>
          <a:lstStyle/>
          <a:p>
            <a:r>
              <a:rPr lang="en-US" sz="2000" dirty="0"/>
              <a:t>A materialized view of events with only the latest value for each key</a:t>
            </a:r>
          </a:p>
          <a:p>
            <a:r>
              <a:rPr lang="en-US" sz="2000" dirty="0"/>
              <a:t>Aggregate or summary</a:t>
            </a:r>
          </a:p>
          <a:p>
            <a:r>
              <a:rPr lang="en-US" sz="2000" dirty="0"/>
              <a:t>Example: account balances</a:t>
            </a:r>
          </a:p>
        </p:txBody>
      </p:sp>
      <p:sp>
        <p:nvSpPr>
          <p:cNvPr id="9" name="Rectangle 8">
            <a:extLst>
              <a:ext uri="{FF2B5EF4-FFF2-40B4-BE49-F238E27FC236}">
                <a16:creationId xmlns:a16="http://schemas.microsoft.com/office/drawing/2014/main" id="{FBFABB58-90E1-4C38-AF54-84D395CBD692}"/>
              </a:ext>
            </a:extLst>
          </p:cNvPr>
          <p:cNvSpPr/>
          <p:nvPr/>
        </p:nvSpPr>
        <p:spPr>
          <a:xfrm>
            <a:off x="886692" y="5416062"/>
            <a:ext cx="7171458" cy="518396"/>
          </a:xfrm>
          <a:prstGeom prst="rect">
            <a:avLst/>
          </a:prstGeom>
          <a:solidFill>
            <a:srgbClr val="1CADE4"/>
          </a:solidFill>
          <a:ln w="25400">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r>
              <a:rPr lang="en-US" sz="2200" dirty="0">
                <a:solidFill>
                  <a:schemeClr val="bg1"/>
                </a:solidFill>
                <a:latin typeface="Sherman Sans Book" pitchFamily="50" charset="0"/>
                <a:ea typeface="Sherman Sans Book" pitchFamily="50" charset="0"/>
              </a:rPr>
              <a:t>If it summarizes/aggregates a stream, it’s a KSQL table!</a:t>
            </a:r>
          </a:p>
        </p:txBody>
      </p:sp>
    </p:spTree>
    <p:extLst>
      <p:ext uri="{BB962C8B-B14F-4D97-AF65-F5344CB8AC3E}">
        <p14:creationId xmlns:p14="http://schemas.microsoft.com/office/powerpoint/2010/main" val="161895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15CA-A360-4BA3-8B4C-FDD35031D412}"/>
              </a:ext>
            </a:extLst>
          </p:cNvPr>
          <p:cNvSpPr>
            <a:spLocks noGrp="1"/>
          </p:cNvSpPr>
          <p:nvPr>
            <p:ph type="title"/>
          </p:nvPr>
        </p:nvSpPr>
        <p:spPr/>
        <p:txBody>
          <a:bodyPr/>
          <a:lstStyle/>
          <a:p>
            <a:r>
              <a:rPr lang="en-US" dirty="0"/>
              <a:t>Demo: Persistent Tables</a:t>
            </a:r>
          </a:p>
        </p:txBody>
      </p:sp>
      <p:sp>
        <p:nvSpPr>
          <p:cNvPr id="3" name="Content Placeholder 2">
            <a:extLst>
              <a:ext uri="{FF2B5EF4-FFF2-40B4-BE49-F238E27FC236}">
                <a16:creationId xmlns:a16="http://schemas.microsoft.com/office/drawing/2014/main" id="{9AA30191-9676-40F9-B48A-540E6CE91059}"/>
              </a:ext>
            </a:extLst>
          </p:cNvPr>
          <p:cNvSpPr>
            <a:spLocks noGrp="1"/>
          </p:cNvSpPr>
          <p:nvPr>
            <p:ph idx="4294967295"/>
          </p:nvPr>
        </p:nvSpPr>
        <p:spPr>
          <a:xfrm>
            <a:off x="768096" y="2286000"/>
            <a:ext cx="7290055" cy="4023360"/>
          </a:xfrm>
        </p:spPr>
        <p:txBody>
          <a:bodyPr/>
          <a:lstStyle/>
          <a:p>
            <a:r>
              <a:rPr lang="en-US" dirty="0"/>
              <a:t>Let’s persist the count of withdrawals query as a table.</a:t>
            </a:r>
          </a:p>
          <a:p>
            <a:r>
              <a:rPr lang="en-US" dirty="0"/>
              <a:t>Show tables;</a:t>
            </a:r>
          </a:p>
          <a:p>
            <a:r>
              <a:rPr lang="en-US" dirty="0"/>
              <a:t>Show queries;</a:t>
            </a:r>
          </a:p>
        </p:txBody>
      </p:sp>
      <p:sp>
        <p:nvSpPr>
          <p:cNvPr id="4" name="Footer Placeholder 3">
            <a:extLst>
              <a:ext uri="{FF2B5EF4-FFF2-40B4-BE49-F238E27FC236}">
                <a16:creationId xmlns:a16="http://schemas.microsoft.com/office/drawing/2014/main" id="{CC9DAA56-0E34-4368-8F02-0035A93F30BC}"/>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99DED638-DCFB-4214-9704-F0945BA7F209}"/>
              </a:ext>
            </a:extLst>
          </p:cNvPr>
          <p:cNvSpPr>
            <a:spLocks noGrp="1"/>
          </p:cNvSpPr>
          <p:nvPr>
            <p:ph type="sldNum" sz="quarter" idx="12"/>
          </p:nvPr>
        </p:nvSpPr>
        <p:spPr/>
        <p:txBody>
          <a:bodyPr/>
          <a:lstStyle/>
          <a:p>
            <a:fld id="{4FAB73BC-B049-4115-A692-8D63A059BFB8}" type="slidenum">
              <a:rPr lang="en-US" smtClean="0"/>
              <a:pPr/>
              <a:t>51</a:t>
            </a:fld>
            <a:endParaRPr lang="en-US" dirty="0"/>
          </a:p>
        </p:txBody>
      </p:sp>
    </p:spTree>
    <p:extLst>
      <p:ext uri="{BB962C8B-B14F-4D97-AF65-F5344CB8AC3E}">
        <p14:creationId xmlns:p14="http://schemas.microsoft.com/office/powerpoint/2010/main" val="1626461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52</a:t>
            </a:fld>
            <a:endParaRPr lang="en-US" dirty="0"/>
          </a:p>
        </p:txBody>
      </p:sp>
    </p:spTree>
    <p:extLst>
      <p:ext uri="{BB962C8B-B14F-4D97-AF65-F5344CB8AC3E}">
        <p14:creationId xmlns:p14="http://schemas.microsoft.com/office/powerpoint/2010/main" val="3517856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Rectangle 20">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23" name="Straight Connector 22">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516F6E8-2636-48F4-8332-DA806945DA3E}"/>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D573D05-E87C-46F3-A103-F1E549899FF6}"/>
              </a:ext>
            </a:extLst>
          </p:cNvPr>
          <p:cNvSpPr>
            <a:spLocks noGrp="1"/>
          </p:cNvSpPr>
          <p:nvPr>
            <p:ph type="sldNum" sz="quarter" idx="12"/>
          </p:nvPr>
        </p:nvSpPr>
        <p:spPr/>
        <p:txBody>
          <a:bodyPr>
            <a:noAutofit/>
          </a:bodyPr>
          <a:lstStyle/>
          <a:p>
            <a:fld id="{4FAB73BC-B049-4115-A692-8D63A059BFB8}" type="slidenum">
              <a:rPr lang="en-US" smtClean="0"/>
              <a:pPr/>
              <a:t>53</a:t>
            </a:fld>
            <a:endParaRPr lang="en-US" dirty="0"/>
          </a:p>
        </p:txBody>
      </p:sp>
      <p:sp>
        <p:nvSpPr>
          <p:cNvPr id="2" name="Title 1">
            <a:extLst>
              <a:ext uri="{FF2B5EF4-FFF2-40B4-BE49-F238E27FC236}">
                <a16:creationId xmlns:a16="http://schemas.microsoft.com/office/drawing/2014/main" id="{ED93C1F2-A5B8-4055-B3FB-3B2E5700E5EE}"/>
              </a:ext>
            </a:extLst>
          </p:cNvPr>
          <p:cNvSpPr>
            <a:spLocks noGrp="1"/>
          </p:cNvSpPr>
          <p:nvPr>
            <p:ph type="ctrTitle" idx="4294967295"/>
          </p:nvPr>
        </p:nvSpPr>
        <p:spPr>
          <a:xfrm>
            <a:off x="512063" y="2321169"/>
            <a:ext cx="4961243" cy="1445123"/>
          </a:xfrm>
        </p:spPr>
        <p:txBody>
          <a:bodyPr anchor="b">
            <a:noAutofit/>
          </a:bodyPr>
          <a:lstStyle/>
          <a:p>
            <a:pPr algn="r"/>
            <a:r>
              <a:rPr lang="en-US" dirty="0">
                <a:solidFill>
                  <a:schemeClr val="bg1"/>
                </a:solidFill>
              </a:rPr>
              <a:t>KSQL SELECT Statement</a:t>
            </a:r>
          </a:p>
        </p:txBody>
      </p:sp>
      <p:pic>
        <p:nvPicPr>
          <p:cNvPr id="12" name="Graphic 11" descr="Help">
            <a:extLst>
              <a:ext uri="{FF2B5EF4-FFF2-40B4-BE49-F238E27FC236}">
                <a16:creationId xmlns:a16="http://schemas.microsoft.com/office/drawing/2014/main" id="{9863F1B8-561B-40F7-ADCA-150A72D150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spTree>
    <p:extLst>
      <p:ext uri="{BB962C8B-B14F-4D97-AF65-F5344CB8AC3E}">
        <p14:creationId xmlns:p14="http://schemas.microsoft.com/office/powerpoint/2010/main" val="9985934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60838-81F6-452F-BDDD-FC6536AE6064}"/>
              </a:ext>
            </a:extLst>
          </p:cNvPr>
          <p:cNvSpPr>
            <a:spLocks noGrp="1"/>
          </p:cNvSpPr>
          <p:nvPr>
            <p:ph type="title"/>
          </p:nvPr>
        </p:nvSpPr>
        <p:spPr/>
        <p:txBody>
          <a:bodyPr/>
          <a:lstStyle/>
          <a:p>
            <a:r>
              <a:rPr lang="en-US" dirty="0"/>
              <a:t>KSQL SELECT</a:t>
            </a:r>
          </a:p>
        </p:txBody>
      </p:sp>
      <p:sp>
        <p:nvSpPr>
          <p:cNvPr id="3" name="Content Placeholder 2">
            <a:extLst>
              <a:ext uri="{FF2B5EF4-FFF2-40B4-BE49-F238E27FC236}">
                <a16:creationId xmlns:a16="http://schemas.microsoft.com/office/drawing/2014/main" id="{C4EB515D-618B-4599-8BB8-5B27E8EB0BA7}"/>
              </a:ext>
            </a:extLst>
          </p:cNvPr>
          <p:cNvSpPr>
            <a:spLocks noGrp="1"/>
          </p:cNvSpPr>
          <p:nvPr>
            <p:ph idx="4294967295"/>
          </p:nvPr>
        </p:nvSpPr>
        <p:spPr>
          <a:xfrm>
            <a:off x="768096" y="2286000"/>
            <a:ext cx="7290055" cy="4023360"/>
          </a:xfrm>
        </p:spPr>
        <p:txBody>
          <a:bodyPr/>
          <a:lstStyle/>
          <a:p>
            <a:r>
              <a:rPr lang="en-US" dirty="0"/>
              <a:t>Syntax similar to a Relational SQL SELECT, with some twists</a:t>
            </a:r>
          </a:p>
          <a:p>
            <a:pPr marL="90000" indent="0">
              <a:buNone/>
            </a:pPr>
            <a:r>
              <a:rPr lang="en-US" dirty="0">
                <a:latin typeface="Consolas" panose="020B0609020204030204" pitchFamily="49" charset="0"/>
              </a:rPr>
              <a:t>SELECT select_expr [, ...]</a:t>
            </a:r>
          </a:p>
          <a:p>
            <a:pPr marL="0" indent="0"/>
            <a:r>
              <a:rPr lang="en-US" dirty="0">
                <a:latin typeface="Consolas" panose="020B0609020204030204" pitchFamily="49" charset="0"/>
              </a:rPr>
              <a:t>  FROM from_item</a:t>
            </a:r>
          </a:p>
          <a:p>
            <a:pPr marL="0" indent="0"/>
            <a:r>
              <a:rPr lang="en-US" dirty="0">
                <a:latin typeface="Consolas" panose="020B0609020204030204" pitchFamily="49" charset="0"/>
              </a:rPr>
              <a:t>  [ WINDOW window_expression ]</a:t>
            </a:r>
          </a:p>
          <a:p>
            <a:pPr marL="0" indent="0"/>
            <a:r>
              <a:rPr lang="en-US" dirty="0">
                <a:latin typeface="Consolas" panose="020B0609020204030204" pitchFamily="49" charset="0"/>
              </a:rPr>
              <a:t>  [ WHERE condition ]</a:t>
            </a:r>
          </a:p>
          <a:p>
            <a:pPr marL="0" indent="0"/>
            <a:r>
              <a:rPr lang="en-US" dirty="0">
                <a:latin typeface="Consolas" panose="020B0609020204030204" pitchFamily="49" charset="0"/>
              </a:rPr>
              <a:t>  [ GROUP BY grouping_expression ]</a:t>
            </a:r>
          </a:p>
          <a:p>
            <a:pPr marL="0" indent="0"/>
            <a:r>
              <a:rPr lang="en-US" dirty="0">
                <a:latin typeface="Consolas" panose="020B0609020204030204" pitchFamily="49" charset="0"/>
              </a:rPr>
              <a:t>  [ HAVING having_expression ] </a:t>
            </a:r>
          </a:p>
          <a:p>
            <a:pPr marL="0" indent="0"/>
            <a:r>
              <a:rPr lang="en-US" dirty="0">
                <a:latin typeface="Consolas" panose="020B0609020204030204" pitchFamily="49" charset="0"/>
              </a:rPr>
              <a:t>  [ LIMIT n ];</a:t>
            </a:r>
          </a:p>
        </p:txBody>
      </p:sp>
      <p:sp>
        <p:nvSpPr>
          <p:cNvPr id="4" name="Footer Placeholder 3">
            <a:extLst>
              <a:ext uri="{FF2B5EF4-FFF2-40B4-BE49-F238E27FC236}">
                <a16:creationId xmlns:a16="http://schemas.microsoft.com/office/drawing/2014/main" id="{CAEADA04-275A-4ECA-A24E-4AED3592440F}"/>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8F909FAB-13E6-42F1-9AB2-C62F31ED0AA8}"/>
              </a:ext>
            </a:extLst>
          </p:cNvPr>
          <p:cNvSpPr>
            <a:spLocks noGrp="1"/>
          </p:cNvSpPr>
          <p:nvPr>
            <p:ph type="sldNum" sz="quarter" idx="12"/>
          </p:nvPr>
        </p:nvSpPr>
        <p:spPr/>
        <p:txBody>
          <a:bodyPr/>
          <a:lstStyle/>
          <a:p>
            <a:fld id="{4FAB73BC-B049-4115-A692-8D63A059BFB8}" type="slidenum">
              <a:rPr lang="en-US" smtClean="0"/>
              <a:pPr/>
              <a:t>54</a:t>
            </a:fld>
            <a:endParaRPr lang="en-US" dirty="0"/>
          </a:p>
        </p:txBody>
      </p:sp>
    </p:spTree>
    <p:extLst>
      <p:ext uri="{BB962C8B-B14F-4D97-AF65-F5344CB8AC3E}">
        <p14:creationId xmlns:p14="http://schemas.microsoft.com/office/powerpoint/2010/main" val="29987390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01582-A1A1-40EA-BB96-746CD4C19352}"/>
              </a:ext>
            </a:extLst>
          </p:cNvPr>
          <p:cNvSpPr>
            <a:spLocks noGrp="1"/>
          </p:cNvSpPr>
          <p:nvPr>
            <p:ph type="title"/>
          </p:nvPr>
        </p:nvSpPr>
        <p:spPr/>
        <p:txBody>
          <a:bodyPr/>
          <a:lstStyle/>
          <a:p>
            <a:r>
              <a:rPr lang="en-US" dirty="0"/>
              <a:t>Scalar Functions</a:t>
            </a:r>
            <a:endParaRPr lang="en-IN" dirty="0"/>
          </a:p>
        </p:txBody>
      </p:sp>
      <p:sp>
        <p:nvSpPr>
          <p:cNvPr id="3" name="Footer Placeholder 2">
            <a:extLst>
              <a:ext uri="{FF2B5EF4-FFF2-40B4-BE49-F238E27FC236}">
                <a16:creationId xmlns:a16="http://schemas.microsoft.com/office/drawing/2014/main" id="{F5EAD362-5952-43AD-9802-C169A965EBC8}"/>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4F8E4C7B-1803-4B4F-B0B7-6E30D07D9F0A}"/>
              </a:ext>
            </a:extLst>
          </p:cNvPr>
          <p:cNvSpPr>
            <a:spLocks noGrp="1"/>
          </p:cNvSpPr>
          <p:nvPr>
            <p:ph type="sldNum" sz="quarter" idx="12"/>
          </p:nvPr>
        </p:nvSpPr>
        <p:spPr/>
        <p:txBody>
          <a:bodyPr/>
          <a:lstStyle/>
          <a:p>
            <a:fld id="{4FAB73BC-B049-4115-A692-8D63A059BFB8}" type="slidenum">
              <a:rPr lang="en-US" smtClean="0"/>
              <a:t>55</a:t>
            </a:fld>
            <a:endParaRPr lang="en-US" dirty="0"/>
          </a:p>
        </p:txBody>
      </p:sp>
      <p:graphicFrame>
        <p:nvGraphicFramePr>
          <p:cNvPr id="5" name="Content Placeholder 7">
            <a:extLst>
              <a:ext uri="{FF2B5EF4-FFF2-40B4-BE49-F238E27FC236}">
                <a16:creationId xmlns:a16="http://schemas.microsoft.com/office/drawing/2014/main" id="{2270B7FA-C599-464E-AC03-F6626A6B387F}"/>
              </a:ext>
            </a:extLst>
          </p:cNvPr>
          <p:cNvGraphicFramePr>
            <a:graphicFrameLocks/>
          </p:cNvGraphicFramePr>
          <p:nvPr>
            <p:extLst>
              <p:ext uri="{D42A27DB-BD31-4B8C-83A1-F6EECF244321}">
                <p14:modId xmlns:p14="http://schemas.microsoft.com/office/powerpoint/2010/main" val="1995744494"/>
              </p:ext>
            </p:extLst>
          </p:nvPr>
        </p:nvGraphicFramePr>
        <p:xfrm>
          <a:off x="571501" y="2084832"/>
          <a:ext cx="8191500" cy="3998238"/>
        </p:xfrm>
        <a:graphic>
          <a:graphicData uri="http://schemas.openxmlformats.org/drawingml/2006/table">
            <a:tbl>
              <a:tblPr/>
              <a:tblGrid>
                <a:gridCol w="1907813">
                  <a:extLst>
                    <a:ext uri="{9D8B030D-6E8A-4147-A177-3AD203B41FA5}">
                      <a16:colId xmlns:a16="http://schemas.microsoft.com/office/drawing/2014/main" val="4100888791"/>
                    </a:ext>
                  </a:extLst>
                </a:gridCol>
                <a:gridCol w="3115922">
                  <a:extLst>
                    <a:ext uri="{9D8B030D-6E8A-4147-A177-3AD203B41FA5}">
                      <a16:colId xmlns:a16="http://schemas.microsoft.com/office/drawing/2014/main" val="3983248252"/>
                    </a:ext>
                  </a:extLst>
                </a:gridCol>
                <a:gridCol w="3167765">
                  <a:extLst>
                    <a:ext uri="{9D8B030D-6E8A-4147-A177-3AD203B41FA5}">
                      <a16:colId xmlns:a16="http://schemas.microsoft.com/office/drawing/2014/main" val="1956032091"/>
                    </a:ext>
                  </a:extLst>
                </a:gridCol>
              </a:tblGrid>
              <a:tr h="448818">
                <a:tc>
                  <a:txBody>
                    <a:bodyPr/>
                    <a:lstStyle/>
                    <a:p>
                      <a:r>
                        <a:rPr lang="en-US" sz="1400" b="1" dirty="0">
                          <a:solidFill>
                            <a:schemeClr val="bg1"/>
                          </a:solidFill>
                          <a:effectLst/>
                          <a:latin typeface="Sherman Sans Book" pitchFamily="50" charset="0"/>
                          <a:ea typeface="Sherman Sans Book" pitchFamily="50" charset="0"/>
                        </a:rPr>
                        <a:t>Function</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CADE4"/>
                    </a:solidFill>
                  </a:tcPr>
                </a:tc>
                <a:tc>
                  <a:txBody>
                    <a:bodyPr/>
                    <a:lstStyle/>
                    <a:p>
                      <a:r>
                        <a:rPr lang="en-US" sz="1400" b="1" dirty="0">
                          <a:solidFill>
                            <a:schemeClr val="bg1"/>
                          </a:solidFill>
                          <a:effectLst/>
                          <a:latin typeface="Sherman Sans Book" pitchFamily="50" charset="0"/>
                          <a:ea typeface="Sherman Sans Book" pitchFamily="50" charset="0"/>
                        </a:rPr>
                        <a:t>Example</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CADE4"/>
                    </a:solidFill>
                  </a:tcPr>
                </a:tc>
                <a:tc>
                  <a:txBody>
                    <a:bodyPr/>
                    <a:lstStyle/>
                    <a:p>
                      <a:r>
                        <a:rPr lang="en-US" sz="1400" b="1" dirty="0">
                          <a:solidFill>
                            <a:schemeClr val="bg1"/>
                          </a:solidFill>
                          <a:effectLst/>
                          <a:latin typeface="Sherman Sans Book" pitchFamily="50" charset="0"/>
                          <a:ea typeface="Sherman Sans Book" pitchFamily="50" charset="0"/>
                        </a:rPr>
                        <a:t>Description</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1CADE4"/>
                    </a:solidFill>
                  </a:tcPr>
                </a:tc>
                <a:extLst>
                  <a:ext uri="{0D108BD9-81ED-4DB2-BD59-A6C34878D82A}">
                    <a16:rowId xmlns:a16="http://schemas.microsoft.com/office/drawing/2014/main" val="3572764697"/>
                  </a:ext>
                </a:extLst>
              </a:tr>
              <a:tr h="381000">
                <a:tc>
                  <a:txBody>
                    <a:bodyPr/>
                    <a:lstStyle/>
                    <a:p>
                      <a:r>
                        <a:rPr lang="en-US" sz="1400" dirty="0">
                          <a:solidFill>
                            <a:schemeClr val="tx1">
                              <a:lumMod val="65000"/>
                              <a:lumOff val="35000"/>
                            </a:schemeClr>
                          </a:solidFill>
                          <a:effectLst/>
                          <a:latin typeface="Sherman Sans Book" pitchFamily="50" charset="0"/>
                          <a:ea typeface="Sherman Sans Book" pitchFamily="50" charset="0"/>
                        </a:rPr>
                        <a:t>CONCAT</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400" dirty="0">
                          <a:solidFill>
                            <a:schemeClr val="tx1">
                              <a:lumMod val="65000"/>
                              <a:lumOff val="35000"/>
                            </a:schemeClr>
                          </a:solidFill>
                          <a:effectLst/>
                          <a:latin typeface="Sherman Sans Book" pitchFamily="50" charset="0"/>
                          <a:ea typeface="Sherman Sans Book" pitchFamily="50" charset="0"/>
                        </a:rPr>
                        <a:t>CONCAT(col1, '_hello')</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400" dirty="0">
                          <a:solidFill>
                            <a:schemeClr val="tx1">
                              <a:lumMod val="65000"/>
                              <a:lumOff val="35000"/>
                            </a:schemeClr>
                          </a:solidFill>
                          <a:effectLst/>
                          <a:latin typeface="Sherman Sans Book" pitchFamily="50" charset="0"/>
                          <a:ea typeface="Sherman Sans Book" pitchFamily="50" charset="0"/>
                        </a:rPr>
                        <a:t>Concatenate two strings</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3119893"/>
                  </a:ext>
                </a:extLst>
              </a:tr>
              <a:tr h="359328">
                <a:tc>
                  <a:txBody>
                    <a:bodyPr/>
                    <a:lstStyle/>
                    <a:p>
                      <a:r>
                        <a:rPr lang="en-US" sz="1400" dirty="0">
                          <a:solidFill>
                            <a:schemeClr val="tx1">
                              <a:lumMod val="65000"/>
                              <a:lumOff val="35000"/>
                            </a:schemeClr>
                          </a:solidFill>
                          <a:effectLst/>
                          <a:latin typeface="Sherman Sans Book" pitchFamily="50" charset="0"/>
                          <a:ea typeface="Sherman Sans Book" pitchFamily="50" charset="0"/>
                        </a:rPr>
                        <a:t>EXTRACTJSONFIELD</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400" dirty="0">
                          <a:solidFill>
                            <a:schemeClr val="tx1">
                              <a:lumMod val="65000"/>
                              <a:lumOff val="35000"/>
                            </a:schemeClr>
                          </a:solidFill>
                          <a:effectLst/>
                          <a:latin typeface="Sherman Sans Book" pitchFamily="50" charset="0"/>
                          <a:ea typeface="Sherman Sans Book" pitchFamily="50" charset="0"/>
                        </a:rPr>
                        <a:t>EXTRACTJSONFIELD</a:t>
                      </a:r>
                      <a:br>
                        <a:rPr lang="en-US" sz="1400" dirty="0">
                          <a:solidFill>
                            <a:schemeClr val="tx1">
                              <a:lumMod val="65000"/>
                              <a:lumOff val="35000"/>
                            </a:schemeClr>
                          </a:solidFill>
                          <a:effectLst/>
                          <a:latin typeface="Sherman Sans Book" pitchFamily="50" charset="0"/>
                          <a:ea typeface="Sherman Sans Book" pitchFamily="50" charset="0"/>
                        </a:rPr>
                      </a:br>
                      <a:r>
                        <a:rPr lang="en-US" sz="1400" dirty="0">
                          <a:solidFill>
                            <a:schemeClr val="tx1">
                              <a:lumMod val="65000"/>
                              <a:lumOff val="35000"/>
                            </a:schemeClr>
                          </a:solidFill>
                          <a:effectLst/>
                          <a:latin typeface="Sherman Sans Book" pitchFamily="50" charset="0"/>
                          <a:ea typeface="Sherman Sans Book" pitchFamily="50" charset="0"/>
                        </a:rPr>
                        <a:t>(message, '$.log.cloud')</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400" dirty="0">
                          <a:solidFill>
                            <a:schemeClr val="tx1">
                              <a:lumMod val="65000"/>
                              <a:lumOff val="35000"/>
                            </a:schemeClr>
                          </a:solidFill>
                          <a:effectLst/>
                          <a:latin typeface="Sherman Sans Book" pitchFamily="50" charset="0"/>
                          <a:ea typeface="Sherman Sans Book" pitchFamily="50" charset="0"/>
                        </a:rPr>
                        <a:t>Given a string column in JSON format, extract the field that matches</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82456356"/>
                  </a:ext>
                </a:extLst>
              </a:tr>
              <a:tr h="389000">
                <a:tc>
                  <a:txBody>
                    <a:bodyPr/>
                    <a:lstStyle/>
                    <a:p>
                      <a:r>
                        <a:rPr lang="en-US" sz="1400" dirty="0">
                          <a:solidFill>
                            <a:schemeClr val="tx1">
                              <a:lumMod val="65000"/>
                              <a:lumOff val="35000"/>
                            </a:schemeClr>
                          </a:solidFill>
                          <a:effectLst/>
                          <a:latin typeface="Sherman Sans Book" pitchFamily="50" charset="0"/>
                          <a:ea typeface="Sherman Sans Book" pitchFamily="50" charset="0"/>
                        </a:rPr>
                        <a:t>LEN</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400" dirty="0">
                          <a:solidFill>
                            <a:schemeClr val="tx1">
                              <a:lumMod val="65000"/>
                              <a:lumOff val="35000"/>
                            </a:schemeClr>
                          </a:solidFill>
                          <a:effectLst/>
                          <a:latin typeface="Sherman Sans Book" pitchFamily="50" charset="0"/>
                          <a:ea typeface="Sherman Sans Book" pitchFamily="50" charset="0"/>
                        </a:rPr>
                        <a:t>LEN(col1)</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400" dirty="0">
                          <a:solidFill>
                            <a:schemeClr val="tx1">
                              <a:lumMod val="65000"/>
                              <a:lumOff val="35000"/>
                            </a:schemeClr>
                          </a:solidFill>
                          <a:effectLst/>
                          <a:latin typeface="Sherman Sans Book" pitchFamily="50" charset="0"/>
                          <a:ea typeface="Sherman Sans Book" pitchFamily="50" charset="0"/>
                        </a:rPr>
                        <a:t>The length of a string</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27193534"/>
                  </a:ext>
                </a:extLst>
              </a:tr>
              <a:tr h="464498">
                <a:tc>
                  <a:txBody>
                    <a:bodyPr/>
                    <a:lstStyle/>
                    <a:p>
                      <a:r>
                        <a:rPr lang="en-US" sz="1400" dirty="0">
                          <a:solidFill>
                            <a:schemeClr val="tx1">
                              <a:lumMod val="65000"/>
                              <a:lumOff val="35000"/>
                            </a:schemeClr>
                          </a:solidFill>
                          <a:effectLst/>
                          <a:latin typeface="Sherman Sans Book" pitchFamily="50" charset="0"/>
                          <a:ea typeface="Sherman Sans Book" pitchFamily="50" charset="0"/>
                        </a:rPr>
                        <a:t>STRINGTOTIMESTAMP</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400" dirty="0">
                          <a:solidFill>
                            <a:schemeClr val="tx1">
                              <a:lumMod val="65000"/>
                              <a:lumOff val="35000"/>
                            </a:schemeClr>
                          </a:solidFill>
                          <a:effectLst/>
                          <a:latin typeface="Sherman Sans Book" pitchFamily="50" charset="0"/>
                          <a:ea typeface="Sherman Sans Book" pitchFamily="50" charset="0"/>
                        </a:rPr>
                        <a:t>STRINGTOTIMESTAMP(col1, </a:t>
                      </a:r>
                      <a:br>
                        <a:rPr lang="en-US" sz="1400" dirty="0">
                          <a:solidFill>
                            <a:schemeClr val="tx1">
                              <a:lumMod val="65000"/>
                              <a:lumOff val="35000"/>
                            </a:schemeClr>
                          </a:solidFill>
                          <a:effectLst/>
                          <a:latin typeface="Sherman Sans Book" pitchFamily="50" charset="0"/>
                          <a:ea typeface="Sherman Sans Book" pitchFamily="50" charset="0"/>
                        </a:rPr>
                      </a:br>
                      <a:r>
                        <a:rPr lang="en-US" sz="1400" dirty="0">
                          <a:solidFill>
                            <a:schemeClr val="tx1">
                              <a:lumMod val="65000"/>
                              <a:lumOff val="35000"/>
                            </a:schemeClr>
                          </a:solidFill>
                          <a:effectLst/>
                          <a:latin typeface="Sherman Sans Book" pitchFamily="50" charset="0"/>
                          <a:ea typeface="Sherman Sans Book" pitchFamily="50" charset="0"/>
                        </a:rPr>
                        <a:t>'yyyy-MM-dd HH:mm:ss.SSS')</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400" dirty="0">
                          <a:solidFill>
                            <a:schemeClr val="tx1">
                              <a:lumMod val="65000"/>
                              <a:lumOff val="35000"/>
                            </a:schemeClr>
                          </a:solidFill>
                          <a:effectLst/>
                          <a:latin typeface="Sherman Sans Book" pitchFamily="50" charset="0"/>
                          <a:ea typeface="Sherman Sans Book" pitchFamily="50" charset="0"/>
                        </a:rPr>
                        <a:t>Converts a string value in the given format into the BIGINT value representing the time stamp</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9599402"/>
                  </a:ext>
                </a:extLst>
              </a:tr>
              <a:tr h="254159">
                <a:tc>
                  <a:txBody>
                    <a:bodyPr/>
                    <a:lstStyle/>
                    <a:p>
                      <a:r>
                        <a:rPr lang="en-US" sz="1400" dirty="0">
                          <a:solidFill>
                            <a:schemeClr val="tx1">
                              <a:lumMod val="65000"/>
                              <a:lumOff val="35000"/>
                            </a:schemeClr>
                          </a:solidFill>
                          <a:effectLst/>
                          <a:latin typeface="Sherman Sans Book" pitchFamily="50" charset="0"/>
                          <a:ea typeface="Sherman Sans Book" pitchFamily="50" charset="0"/>
                        </a:rPr>
                        <a:t>SUBSTRING</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400" dirty="0">
                          <a:solidFill>
                            <a:schemeClr val="tx1">
                              <a:lumMod val="65000"/>
                              <a:lumOff val="35000"/>
                            </a:schemeClr>
                          </a:solidFill>
                          <a:effectLst/>
                          <a:latin typeface="Sherman Sans Book" pitchFamily="50" charset="0"/>
                          <a:ea typeface="Sherman Sans Book" pitchFamily="50" charset="0"/>
                        </a:rPr>
                        <a:t>SUBSTRING(col1, 2, 5)</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400" dirty="0">
                          <a:solidFill>
                            <a:schemeClr val="tx1">
                              <a:lumMod val="65000"/>
                              <a:lumOff val="35000"/>
                            </a:schemeClr>
                          </a:solidFill>
                          <a:effectLst/>
                          <a:latin typeface="Sherman Sans Book" pitchFamily="50" charset="0"/>
                          <a:ea typeface="Sherman Sans Book" pitchFamily="50" charset="0"/>
                        </a:rPr>
                        <a:t>Return the substring with the start and end indexes</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504252350"/>
                  </a:ext>
                </a:extLst>
              </a:tr>
              <a:tr h="569667">
                <a:tc>
                  <a:txBody>
                    <a:bodyPr/>
                    <a:lstStyle/>
                    <a:p>
                      <a:r>
                        <a:rPr lang="en-US" sz="1400" dirty="0">
                          <a:solidFill>
                            <a:schemeClr val="tx1">
                              <a:lumMod val="65000"/>
                              <a:lumOff val="35000"/>
                            </a:schemeClr>
                          </a:solidFill>
                          <a:effectLst/>
                          <a:latin typeface="Sherman Sans Book" pitchFamily="50" charset="0"/>
                          <a:ea typeface="Sherman Sans Book" pitchFamily="50" charset="0"/>
                        </a:rPr>
                        <a:t>TIMESTAMPTOSTRING</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400" dirty="0">
                          <a:solidFill>
                            <a:schemeClr val="tx1">
                              <a:lumMod val="65000"/>
                              <a:lumOff val="35000"/>
                            </a:schemeClr>
                          </a:solidFill>
                          <a:effectLst/>
                          <a:latin typeface="Sherman Sans Book" pitchFamily="50" charset="0"/>
                          <a:ea typeface="Sherman Sans Book" pitchFamily="50" charset="0"/>
                        </a:rPr>
                        <a:t>TIMESTAMPTOSTRING(ROWTIME, 'yyyy-MM-dd HH:mm:ss.SSS')</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400" dirty="0">
                          <a:solidFill>
                            <a:schemeClr val="tx1">
                              <a:lumMod val="65000"/>
                              <a:lumOff val="35000"/>
                            </a:schemeClr>
                          </a:solidFill>
                          <a:effectLst/>
                          <a:latin typeface="Sherman Sans Book" pitchFamily="50" charset="0"/>
                          <a:ea typeface="Sherman Sans Book" pitchFamily="50" charset="0"/>
                        </a:rPr>
                        <a:t>Converts a BIGINT timestamp value into the string representation of the timestamp in the given format</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14850357"/>
                  </a:ext>
                </a:extLst>
              </a:tr>
              <a:tr h="359328">
                <a:tc>
                  <a:txBody>
                    <a:bodyPr/>
                    <a:lstStyle/>
                    <a:p>
                      <a:r>
                        <a:rPr lang="en-US" sz="1400" dirty="0">
                          <a:solidFill>
                            <a:schemeClr val="tx1">
                              <a:lumMod val="65000"/>
                              <a:lumOff val="35000"/>
                            </a:schemeClr>
                          </a:solidFill>
                          <a:effectLst/>
                          <a:latin typeface="Sherman Sans Book" pitchFamily="50" charset="0"/>
                          <a:ea typeface="Sherman Sans Book" pitchFamily="50" charset="0"/>
                        </a:rPr>
                        <a:t>TRIM</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400" dirty="0">
                          <a:solidFill>
                            <a:schemeClr val="tx1">
                              <a:lumMod val="65000"/>
                              <a:lumOff val="35000"/>
                            </a:schemeClr>
                          </a:solidFill>
                          <a:effectLst/>
                          <a:latin typeface="Sherman Sans Book" pitchFamily="50" charset="0"/>
                          <a:ea typeface="Sherman Sans Book" pitchFamily="50" charset="0"/>
                        </a:rPr>
                        <a:t>TRIM(col1)</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400" dirty="0">
                          <a:solidFill>
                            <a:schemeClr val="tx1">
                              <a:lumMod val="65000"/>
                              <a:lumOff val="35000"/>
                            </a:schemeClr>
                          </a:solidFill>
                          <a:effectLst/>
                          <a:latin typeface="Sherman Sans Book" pitchFamily="50" charset="0"/>
                          <a:ea typeface="Sherman Sans Book" pitchFamily="50" charset="0"/>
                        </a:rPr>
                        <a:t>Trim the spaces from the beginning and end of a string</a:t>
                      </a:r>
                    </a:p>
                  </a:txBody>
                  <a:tcPr marR="47472" marT="21910" marB="2191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51595694"/>
                  </a:ext>
                </a:extLst>
              </a:tr>
            </a:tbl>
          </a:graphicData>
        </a:graphic>
      </p:graphicFrame>
      <p:sp>
        <p:nvSpPr>
          <p:cNvPr id="6" name="Rectangle 5">
            <a:extLst>
              <a:ext uri="{FF2B5EF4-FFF2-40B4-BE49-F238E27FC236}">
                <a16:creationId xmlns:a16="http://schemas.microsoft.com/office/drawing/2014/main" id="{ED2C17D0-6D7E-4635-8B17-3354C315CC39}"/>
              </a:ext>
            </a:extLst>
          </p:cNvPr>
          <p:cNvSpPr/>
          <p:nvPr/>
        </p:nvSpPr>
        <p:spPr>
          <a:xfrm>
            <a:off x="571501" y="6108241"/>
            <a:ext cx="8191500" cy="246221"/>
          </a:xfrm>
          <a:prstGeom prst="rect">
            <a:avLst/>
          </a:prstGeom>
        </p:spPr>
        <p:txBody>
          <a:bodyPr wrap="square">
            <a:noAutofit/>
          </a:bodyPr>
          <a:lstStyle/>
          <a:p>
            <a:pPr algn="r"/>
            <a:r>
              <a:rPr lang="en-US" sz="1000" b="1" dirty="0">
                <a:solidFill>
                  <a:schemeClr val="bg1">
                    <a:lumMod val="50000"/>
                  </a:schemeClr>
                </a:solidFill>
                <a:latin typeface="Sherman Sans Book" pitchFamily="50" charset="0"/>
                <a:ea typeface="Sherman Sans Book" pitchFamily="50" charset="0"/>
              </a:rPr>
              <a:t>https://docs.confluent.io/current/ksql/docs/syntax-reference.html#scalar-functions</a:t>
            </a:r>
          </a:p>
        </p:txBody>
      </p:sp>
    </p:spTree>
    <p:extLst>
      <p:ext uri="{BB962C8B-B14F-4D97-AF65-F5344CB8AC3E}">
        <p14:creationId xmlns:p14="http://schemas.microsoft.com/office/powerpoint/2010/main" val="31098778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C04F9-7627-4D66-A117-2C24FE2814EF}"/>
              </a:ext>
            </a:extLst>
          </p:cNvPr>
          <p:cNvSpPr>
            <a:spLocks noGrp="1"/>
          </p:cNvSpPr>
          <p:nvPr>
            <p:ph type="title"/>
          </p:nvPr>
        </p:nvSpPr>
        <p:spPr/>
        <p:txBody>
          <a:bodyPr/>
          <a:lstStyle/>
          <a:p>
            <a:r>
              <a:rPr lang="en-US" dirty="0"/>
              <a:t>Cast</a:t>
            </a:r>
          </a:p>
        </p:txBody>
      </p:sp>
      <p:sp>
        <p:nvSpPr>
          <p:cNvPr id="3" name="Content Placeholder 2">
            <a:extLst>
              <a:ext uri="{FF2B5EF4-FFF2-40B4-BE49-F238E27FC236}">
                <a16:creationId xmlns:a16="http://schemas.microsoft.com/office/drawing/2014/main" id="{09D0BFAA-FBD1-4996-9C94-9F5B0EE4E04F}"/>
              </a:ext>
            </a:extLst>
          </p:cNvPr>
          <p:cNvSpPr>
            <a:spLocks noGrp="1"/>
          </p:cNvSpPr>
          <p:nvPr>
            <p:ph idx="4294967295"/>
          </p:nvPr>
        </p:nvSpPr>
        <p:spPr>
          <a:xfrm>
            <a:off x="768096" y="2286000"/>
            <a:ext cx="7290055" cy="4023360"/>
          </a:xfrm>
        </p:spPr>
        <p:txBody>
          <a:bodyPr/>
          <a:lstStyle/>
          <a:p>
            <a:r>
              <a:rPr lang="en-US" dirty="0"/>
              <a:t>Works just like the SQL server cast.</a:t>
            </a:r>
          </a:p>
          <a:p>
            <a:pPr marL="90000" indent="0">
              <a:buNone/>
            </a:pPr>
            <a:endParaRPr lang="en-US" dirty="0"/>
          </a:p>
          <a:p>
            <a:pPr marL="90000" indent="0">
              <a:buNone/>
            </a:pPr>
            <a:r>
              <a:rPr lang="en-US" dirty="0">
                <a:latin typeface="Consolas" panose="020B0609020204030204" pitchFamily="49" charset="0"/>
              </a:rPr>
              <a:t>CAST(col as TYPE)</a:t>
            </a:r>
          </a:p>
          <a:p>
            <a:pPr marL="90000" indent="0">
              <a:buNone/>
            </a:pPr>
            <a:endParaRPr lang="en-US" dirty="0">
              <a:latin typeface="Consolas" panose="020B0609020204030204" pitchFamily="49" charset="0"/>
            </a:endParaRPr>
          </a:p>
          <a:p>
            <a:pPr marL="90000" indent="0">
              <a:buNone/>
            </a:pPr>
            <a:r>
              <a:rPr lang="en-US" dirty="0">
                <a:latin typeface="Consolas" panose="020B0609020204030204" pitchFamily="49" charset="0"/>
              </a:rPr>
              <a:t>SELECT cast(amount as varchar) FROM ATM;</a:t>
            </a:r>
          </a:p>
        </p:txBody>
      </p:sp>
      <p:sp>
        <p:nvSpPr>
          <p:cNvPr id="4" name="Footer Placeholder 3">
            <a:extLst>
              <a:ext uri="{FF2B5EF4-FFF2-40B4-BE49-F238E27FC236}">
                <a16:creationId xmlns:a16="http://schemas.microsoft.com/office/drawing/2014/main" id="{70682E86-9F0E-4FF2-B0A0-4858E70FA32C}"/>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C740C74-A55B-48B1-A6FB-B458C9429111}"/>
              </a:ext>
            </a:extLst>
          </p:cNvPr>
          <p:cNvSpPr>
            <a:spLocks noGrp="1"/>
          </p:cNvSpPr>
          <p:nvPr>
            <p:ph type="sldNum" sz="quarter" idx="12"/>
          </p:nvPr>
        </p:nvSpPr>
        <p:spPr/>
        <p:txBody>
          <a:bodyPr/>
          <a:lstStyle/>
          <a:p>
            <a:fld id="{4FAB73BC-B049-4115-A692-8D63A059BFB8}" type="slidenum">
              <a:rPr lang="en-US" smtClean="0"/>
              <a:pPr/>
              <a:t>56</a:t>
            </a:fld>
            <a:endParaRPr lang="en-US" dirty="0"/>
          </a:p>
        </p:txBody>
      </p:sp>
    </p:spTree>
    <p:extLst>
      <p:ext uri="{BB962C8B-B14F-4D97-AF65-F5344CB8AC3E}">
        <p14:creationId xmlns:p14="http://schemas.microsoft.com/office/powerpoint/2010/main" val="1978360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41E8B-E660-4010-8824-7F441C1B04CD}"/>
              </a:ext>
            </a:extLst>
          </p:cNvPr>
          <p:cNvSpPr>
            <a:spLocks noGrp="1"/>
          </p:cNvSpPr>
          <p:nvPr>
            <p:ph type="title"/>
          </p:nvPr>
        </p:nvSpPr>
        <p:spPr/>
        <p:txBody>
          <a:bodyPr/>
          <a:lstStyle/>
          <a:p>
            <a:r>
              <a:rPr lang="en-US" dirty="0"/>
              <a:t>Like</a:t>
            </a:r>
          </a:p>
        </p:txBody>
      </p:sp>
      <p:sp>
        <p:nvSpPr>
          <p:cNvPr id="3" name="Content Placeholder 2">
            <a:extLst>
              <a:ext uri="{FF2B5EF4-FFF2-40B4-BE49-F238E27FC236}">
                <a16:creationId xmlns:a16="http://schemas.microsoft.com/office/drawing/2014/main" id="{DCF23011-8A2C-4709-A086-305C5A955C28}"/>
              </a:ext>
            </a:extLst>
          </p:cNvPr>
          <p:cNvSpPr>
            <a:spLocks noGrp="1"/>
          </p:cNvSpPr>
          <p:nvPr>
            <p:ph idx="4294967295"/>
          </p:nvPr>
        </p:nvSpPr>
        <p:spPr>
          <a:xfrm>
            <a:off x="768096" y="2286000"/>
            <a:ext cx="7290055" cy="4023360"/>
          </a:xfrm>
        </p:spPr>
        <p:txBody>
          <a:bodyPr/>
          <a:lstStyle/>
          <a:p>
            <a:r>
              <a:rPr lang="en-US" dirty="0"/>
              <a:t>Suffix matching, similar to relational SQL</a:t>
            </a:r>
          </a:p>
          <a:p>
            <a:pPr marL="90000" indent="0">
              <a:buNone/>
            </a:pPr>
            <a:r>
              <a:rPr lang="en-US" dirty="0">
                <a:latin typeface="Consolas" panose="020B0609020204030204" pitchFamily="49" charset="0"/>
              </a:rPr>
              <a:t>SELECT user_id</a:t>
            </a:r>
          </a:p>
          <a:p>
            <a:pPr marL="90000" indent="0">
              <a:buNone/>
            </a:pPr>
            <a:r>
              <a:rPr lang="en-US" dirty="0">
                <a:latin typeface="Consolas" panose="020B0609020204030204" pitchFamily="49" charset="0"/>
              </a:rPr>
              <a:t>  FROM users</a:t>
            </a:r>
          </a:p>
          <a:p>
            <a:pPr marL="90000" indent="0">
              <a:buNone/>
            </a:pPr>
            <a:r>
              <a:rPr lang="en-US" dirty="0">
                <a:latin typeface="Consolas" panose="020B0609020204030204" pitchFamily="49" charset="0"/>
              </a:rPr>
              <a:t>  WHERE user_id LIKE 'santa%';</a:t>
            </a:r>
          </a:p>
        </p:txBody>
      </p:sp>
      <p:sp>
        <p:nvSpPr>
          <p:cNvPr id="4" name="Footer Placeholder 3">
            <a:extLst>
              <a:ext uri="{FF2B5EF4-FFF2-40B4-BE49-F238E27FC236}">
                <a16:creationId xmlns:a16="http://schemas.microsoft.com/office/drawing/2014/main" id="{A09714EA-B035-440B-A7B7-084CC36B2866}"/>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04ACD5E-CDBC-4561-9581-BC4628F54C80}"/>
              </a:ext>
            </a:extLst>
          </p:cNvPr>
          <p:cNvSpPr>
            <a:spLocks noGrp="1"/>
          </p:cNvSpPr>
          <p:nvPr>
            <p:ph type="sldNum" sz="quarter" idx="12"/>
          </p:nvPr>
        </p:nvSpPr>
        <p:spPr/>
        <p:txBody>
          <a:bodyPr/>
          <a:lstStyle/>
          <a:p>
            <a:fld id="{4FAB73BC-B049-4115-A692-8D63A059BFB8}" type="slidenum">
              <a:rPr lang="en-US" smtClean="0"/>
              <a:pPr/>
              <a:t>57</a:t>
            </a:fld>
            <a:endParaRPr lang="en-US" dirty="0"/>
          </a:p>
        </p:txBody>
      </p:sp>
    </p:spTree>
    <p:extLst>
      <p:ext uri="{BB962C8B-B14F-4D97-AF65-F5344CB8AC3E}">
        <p14:creationId xmlns:p14="http://schemas.microsoft.com/office/powerpoint/2010/main" val="11978770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BF8F3-2930-46E4-BF4A-01528BFA228D}"/>
              </a:ext>
            </a:extLst>
          </p:cNvPr>
          <p:cNvSpPr>
            <a:spLocks noGrp="1"/>
          </p:cNvSpPr>
          <p:nvPr>
            <p:ph type="title"/>
          </p:nvPr>
        </p:nvSpPr>
        <p:spPr/>
        <p:txBody>
          <a:bodyPr/>
          <a:lstStyle/>
          <a:p>
            <a:r>
              <a:rPr lang="en-US" dirty="0"/>
              <a:t>Demo: KSQL Functions</a:t>
            </a:r>
          </a:p>
        </p:txBody>
      </p:sp>
      <p:sp>
        <p:nvSpPr>
          <p:cNvPr id="3" name="Content Placeholder 2">
            <a:extLst>
              <a:ext uri="{FF2B5EF4-FFF2-40B4-BE49-F238E27FC236}">
                <a16:creationId xmlns:a16="http://schemas.microsoft.com/office/drawing/2014/main" id="{DB78BF10-DF27-4FEA-BC20-C97EF2F9509A}"/>
              </a:ext>
            </a:extLst>
          </p:cNvPr>
          <p:cNvSpPr>
            <a:spLocks noGrp="1"/>
          </p:cNvSpPr>
          <p:nvPr>
            <p:ph idx="4294967295"/>
          </p:nvPr>
        </p:nvSpPr>
        <p:spPr>
          <a:xfrm>
            <a:off x="768096" y="2286000"/>
            <a:ext cx="7290055" cy="4023360"/>
          </a:xfrm>
        </p:spPr>
        <p:txBody>
          <a:bodyPr/>
          <a:lstStyle/>
          <a:p>
            <a:r>
              <a:rPr lang="en-US" dirty="0"/>
              <a:t>User and location as a single column</a:t>
            </a:r>
          </a:p>
          <a:p>
            <a:r>
              <a:rPr lang="en-US" dirty="0"/>
              <a:t>Show the minute of the transaction</a:t>
            </a:r>
          </a:p>
          <a:p>
            <a:r>
              <a:rPr lang="en-US" dirty="0"/>
              <a:t>Transactions in the last 30 seconds of each minute</a:t>
            </a:r>
          </a:p>
        </p:txBody>
      </p:sp>
      <p:sp>
        <p:nvSpPr>
          <p:cNvPr id="4" name="Footer Placeholder 3">
            <a:extLst>
              <a:ext uri="{FF2B5EF4-FFF2-40B4-BE49-F238E27FC236}">
                <a16:creationId xmlns:a16="http://schemas.microsoft.com/office/drawing/2014/main" id="{C549A786-2ACD-41F1-A909-F45188938366}"/>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08FAA1B9-334E-44DE-8788-9198925AB08F}"/>
              </a:ext>
            </a:extLst>
          </p:cNvPr>
          <p:cNvSpPr>
            <a:spLocks noGrp="1"/>
          </p:cNvSpPr>
          <p:nvPr>
            <p:ph type="sldNum" sz="quarter" idx="12"/>
          </p:nvPr>
        </p:nvSpPr>
        <p:spPr/>
        <p:txBody>
          <a:bodyPr/>
          <a:lstStyle/>
          <a:p>
            <a:fld id="{4FAB73BC-B049-4115-A692-8D63A059BFB8}" type="slidenum">
              <a:rPr lang="en-US" smtClean="0"/>
              <a:pPr/>
              <a:t>58</a:t>
            </a:fld>
            <a:endParaRPr lang="en-US" dirty="0"/>
          </a:p>
        </p:txBody>
      </p:sp>
    </p:spTree>
    <p:extLst>
      <p:ext uri="{BB962C8B-B14F-4D97-AF65-F5344CB8AC3E}">
        <p14:creationId xmlns:p14="http://schemas.microsoft.com/office/powerpoint/2010/main" val="12409320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16A9121B-602C-4605-93D6-846357E5992C}"/>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Windows in KSQL</a:t>
            </a:r>
          </a:p>
        </p:txBody>
      </p:sp>
      <p:cxnSp>
        <p:nvCxnSpPr>
          <p:cNvPr id="21" name="Straight Connector 20">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D256CA4E-C85F-4AA9-9527-BF6D038EEE49}"/>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4" name="Slide Number Placeholder 3">
            <a:extLst>
              <a:ext uri="{FF2B5EF4-FFF2-40B4-BE49-F238E27FC236}">
                <a16:creationId xmlns:a16="http://schemas.microsoft.com/office/drawing/2014/main" id="{5F184F3B-02BE-41D0-A188-EDB01C21E94D}"/>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59</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3884174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36022-F447-496A-9D72-41A4FA1B601F}"/>
              </a:ext>
            </a:extLst>
          </p:cNvPr>
          <p:cNvSpPr>
            <a:spLocks noGrp="1"/>
          </p:cNvSpPr>
          <p:nvPr>
            <p:ph type="title"/>
          </p:nvPr>
        </p:nvSpPr>
        <p:spPr/>
        <p:txBody>
          <a:bodyPr>
            <a:noAutofit/>
          </a:bodyPr>
          <a:lstStyle/>
          <a:p>
            <a:r>
              <a:rPr lang="en-US" dirty="0"/>
              <a:t>A Solution</a:t>
            </a:r>
            <a:endParaRPr lang="en-IN" dirty="0"/>
          </a:p>
        </p:txBody>
      </p:sp>
      <p:sp>
        <p:nvSpPr>
          <p:cNvPr id="3" name="Footer Placeholder 2">
            <a:extLst>
              <a:ext uri="{FF2B5EF4-FFF2-40B4-BE49-F238E27FC236}">
                <a16:creationId xmlns:a16="http://schemas.microsoft.com/office/drawing/2014/main" id="{294747B2-F2B0-4EB0-84EC-3CAC776E0A9E}"/>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9E496E75-F3D9-412B-80A7-EEC4C455C892}"/>
              </a:ext>
            </a:extLst>
          </p:cNvPr>
          <p:cNvSpPr>
            <a:spLocks noGrp="1"/>
          </p:cNvSpPr>
          <p:nvPr>
            <p:ph type="sldNum" sz="quarter" idx="12"/>
          </p:nvPr>
        </p:nvSpPr>
        <p:spPr/>
        <p:txBody>
          <a:bodyPr>
            <a:noAutofit/>
          </a:bodyPr>
          <a:lstStyle/>
          <a:p>
            <a:fld id="{4FAB73BC-B049-4115-A692-8D63A059BFB8}" type="slidenum">
              <a:rPr lang="en-US" smtClean="0"/>
              <a:t>6</a:t>
            </a:fld>
            <a:endParaRPr lang="en-US" dirty="0"/>
          </a:p>
        </p:txBody>
      </p:sp>
      <p:cxnSp>
        <p:nvCxnSpPr>
          <p:cNvPr id="5" name="Straight Connector 4">
            <a:extLst>
              <a:ext uri="{FF2B5EF4-FFF2-40B4-BE49-F238E27FC236}">
                <a16:creationId xmlns:a16="http://schemas.microsoft.com/office/drawing/2014/main" id="{0F630F4D-C582-41AD-9BE5-41EF1B775A79}"/>
              </a:ext>
            </a:extLst>
          </p:cNvPr>
          <p:cNvCxnSpPr>
            <a:cxnSpLocks/>
          </p:cNvCxnSpPr>
          <p:nvPr/>
        </p:nvCxnSpPr>
        <p:spPr>
          <a:xfrm flipV="1">
            <a:off x="1725179" y="2749920"/>
            <a:ext cx="0" cy="217989"/>
          </a:xfrm>
          <a:prstGeom prst="line">
            <a:avLst/>
          </a:prstGeom>
          <a:ln w="28575">
            <a:solidFill>
              <a:schemeClr val="tx1">
                <a:lumMod val="65000"/>
                <a:lumOff val="35000"/>
              </a:schemeClr>
            </a:solidFill>
          </a:ln>
        </p:spPr>
        <p:style>
          <a:lnRef idx="1">
            <a:schemeClr val="dk1"/>
          </a:lnRef>
          <a:fillRef idx="0">
            <a:schemeClr val="dk1"/>
          </a:fillRef>
          <a:effectRef idx="0">
            <a:schemeClr val="dk1"/>
          </a:effectRef>
          <a:fontRef idx="minor">
            <a:schemeClr val="tx1"/>
          </a:fontRef>
        </p:style>
      </p:cxnSp>
      <p:sp>
        <p:nvSpPr>
          <p:cNvPr id="6" name="Oval 5">
            <a:extLst>
              <a:ext uri="{FF2B5EF4-FFF2-40B4-BE49-F238E27FC236}">
                <a16:creationId xmlns:a16="http://schemas.microsoft.com/office/drawing/2014/main" id="{B736AE4C-FB86-4A1F-A30D-74FC43781F42}"/>
              </a:ext>
            </a:extLst>
          </p:cNvPr>
          <p:cNvSpPr/>
          <p:nvPr/>
        </p:nvSpPr>
        <p:spPr>
          <a:xfrm>
            <a:off x="832161" y="2122772"/>
            <a:ext cx="1764569" cy="629920"/>
          </a:xfrm>
          <a:prstGeom prst="ellipse">
            <a:avLst/>
          </a:prstGeom>
          <a:solidFill>
            <a:srgbClr val="1CADE4"/>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Shopping</a:t>
            </a:r>
            <a:br>
              <a:rPr lang="en-US" dirty="0">
                <a:solidFill>
                  <a:schemeClr val="bg1"/>
                </a:solidFill>
                <a:latin typeface="Sherman Sans Book" pitchFamily="50" charset="0"/>
                <a:ea typeface="Sherman Sans Book" pitchFamily="50" charset="0"/>
              </a:rPr>
            </a:br>
            <a:r>
              <a:rPr lang="en-US" dirty="0">
                <a:solidFill>
                  <a:schemeClr val="bg1"/>
                </a:solidFill>
                <a:latin typeface="Sherman Sans Book" pitchFamily="50" charset="0"/>
                <a:ea typeface="Sherman Sans Book" pitchFamily="50" charset="0"/>
              </a:rPr>
              <a:t>cart</a:t>
            </a:r>
          </a:p>
        </p:txBody>
      </p:sp>
      <p:sp>
        <p:nvSpPr>
          <p:cNvPr id="7" name="Oval 6">
            <a:extLst>
              <a:ext uri="{FF2B5EF4-FFF2-40B4-BE49-F238E27FC236}">
                <a16:creationId xmlns:a16="http://schemas.microsoft.com/office/drawing/2014/main" id="{6464C4A7-1F33-4F05-B471-B6C7D5A5C983}"/>
              </a:ext>
            </a:extLst>
          </p:cNvPr>
          <p:cNvSpPr/>
          <p:nvPr/>
        </p:nvSpPr>
        <p:spPr>
          <a:xfrm>
            <a:off x="906726" y="4488708"/>
            <a:ext cx="1615440" cy="629920"/>
          </a:xfrm>
          <a:prstGeom prst="ellipse">
            <a:avLst/>
          </a:prstGeom>
          <a:solidFill>
            <a:srgbClr val="1CADE4"/>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Product</a:t>
            </a:r>
            <a:br>
              <a:rPr lang="en-US" dirty="0">
                <a:solidFill>
                  <a:schemeClr val="bg1"/>
                </a:solidFill>
                <a:latin typeface="Sherman Sans Book" pitchFamily="50" charset="0"/>
                <a:ea typeface="Sherman Sans Book" pitchFamily="50" charset="0"/>
              </a:rPr>
            </a:br>
            <a:r>
              <a:rPr lang="en-US" dirty="0">
                <a:solidFill>
                  <a:schemeClr val="bg1"/>
                </a:solidFill>
                <a:latin typeface="Sherman Sans Book" pitchFamily="50" charset="0"/>
                <a:ea typeface="Sherman Sans Book" pitchFamily="50" charset="0"/>
              </a:rPr>
              <a:t>catalog</a:t>
            </a:r>
          </a:p>
        </p:txBody>
      </p:sp>
      <p:grpSp>
        <p:nvGrpSpPr>
          <p:cNvPr id="8" name="Group 7">
            <a:extLst>
              <a:ext uri="{FF2B5EF4-FFF2-40B4-BE49-F238E27FC236}">
                <a16:creationId xmlns:a16="http://schemas.microsoft.com/office/drawing/2014/main" id="{AC0169B5-2455-43DF-9AFC-3FEA27206CC4}"/>
              </a:ext>
            </a:extLst>
          </p:cNvPr>
          <p:cNvGrpSpPr/>
          <p:nvPr/>
        </p:nvGrpSpPr>
        <p:grpSpPr>
          <a:xfrm>
            <a:off x="1033646" y="2931493"/>
            <a:ext cx="1379220" cy="1229768"/>
            <a:chOff x="740918" y="5185664"/>
            <a:chExt cx="1379220" cy="1229768"/>
          </a:xfrm>
        </p:grpSpPr>
        <p:sp>
          <p:nvSpPr>
            <p:cNvPr id="9" name="Flowchart: Magnetic Disk 8">
              <a:extLst>
                <a:ext uri="{FF2B5EF4-FFF2-40B4-BE49-F238E27FC236}">
                  <a16:creationId xmlns:a16="http://schemas.microsoft.com/office/drawing/2014/main" id="{3EA92A1F-5CA9-47AD-8C6C-9F493515C762}"/>
                </a:ext>
              </a:extLst>
            </p:cNvPr>
            <p:cNvSpPr/>
            <p:nvPr/>
          </p:nvSpPr>
          <p:spPr>
            <a:xfrm>
              <a:off x="768096" y="5185664"/>
              <a:ext cx="1324864" cy="1174496"/>
            </a:xfrm>
            <a:prstGeom prst="flowChartMagneticDisk">
              <a:avLst/>
            </a:prstGeom>
            <a:ln w="15875">
              <a:solidFill>
                <a:srgbClr val="7F7F7F"/>
              </a:solidFill>
            </a:ln>
          </p:spPr>
          <p:style>
            <a:lnRef idx="2">
              <a:schemeClr val="accent4"/>
            </a:lnRef>
            <a:fillRef idx="1">
              <a:schemeClr val="lt1"/>
            </a:fillRef>
            <a:effectRef idx="0">
              <a:schemeClr val="accent4"/>
            </a:effectRef>
            <a:fontRef idx="minor">
              <a:schemeClr val="dk1"/>
            </a:fontRef>
          </p:style>
          <p:txBody>
            <a:bodyPr rtlCol="0" anchor="ctr">
              <a:noAutofit/>
            </a:bodyPr>
            <a:lstStyle/>
            <a:p>
              <a:pPr algn="ctr"/>
              <a:endParaRPr lang="en-US" dirty="0"/>
            </a:p>
          </p:txBody>
        </p:sp>
        <p:pic>
          <p:nvPicPr>
            <p:cNvPr id="10" name="Picture 2" descr="Image result for redis">
              <a:extLst>
                <a:ext uri="{FF2B5EF4-FFF2-40B4-BE49-F238E27FC236}">
                  <a16:creationId xmlns:a16="http://schemas.microsoft.com/office/drawing/2014/main" id="{3B6E33F1-7E94-4647-BCC6-A7E78447F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918" y="5495952"/>
              <a:ext cx="1379220" cy="9194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6EE8AA52-5AAD-4990-93B7-6369077C7968}"/>
              </a:ext>
            </a:extLst>
          </p:cNvPr>
          <p:cNvGrpSpPr/>
          <p:nvPr/>
        </p:nvGrpSpPr>
        <p:grpSpPr>
          <a:xfrm>
            <a:off x="963701" y="5270654"/>
            <a:ext cx="1470152" cy="1113736"/>
            <a:chOff x="2854944" y="5246424"/>
            <a:chExt cx="1470152" cy="1113736"/>
          </a:xfrm>
        </p:grpSpPr>
        <p:sp>
          <p:nvSpPr>
            <p:cNvPr id="12" name="Flowchart: Magnetic Disk 11">
              <a:extLst>
                <a:ext uri="{FF2B5EF4-FFF2-40B4-BE49-F238E27FC236}">
                  <a16:creationId xmlns:a16="http://schemas.microsoft.com/office/drawing/2014/main" id="{32E7603F-6010-4E9F-8D2C-3C3D440AE3C3}"/>
                </a:ext>
              </a:extLst>
            </p:cNvPr>
            <p:cNvSpPr/>
            <p:nvPr/>
          </p:nvSpPr>
          <p:spPr>
            <a:xfrm>
              <a:off x="2854944" y="5246424"/>
              <a:ext cx="1470152" cy="1113736"/>
            </a:xfrm>
            <a:prstGeom prst="flowChartMagneticDisk">
              <a:avLst/>
            </a:prstGeom>
            <a:ln>
              <a:solidFill>
                <a:srgbClr val="7F7F7F"/>
              </a:solidFill>
            </a:ln>
          </p:spPr>
          <p:style>
            <a:lnRef idx="2">
              <a:schemeClr val="accent4"/>
            </a:lnRef>
            <a:fillRef idx="1">
              <a:schemeClr val="lt1"/>
            </a:fillRef>
            <a:effectRef idx="0">
              <a:schemeClr val="accent4"/>
            </a:effectRef>
            <a:fontRef idx="minor">
              <a:schemeClr val="dk1"/>
            </a:fontRef>
          </p:style>
          <p:txBody>
            <a:bodyPr rtlCol="0" anchor="ctr">
              <a:noAutofit/>
            </a:bodyPr>
            <a:lstStyle/>
            <a:p>
              <a:pPr algn="ctr"/>
              <a:endParaRPr lang="en-US" dirty="0"/>
            </a:p>
          </p:txBody>
        </p:sp>
        <p:pic>
          <p:nvPicPr>
            <p:cNvPr id="13" name="Picture 4" descr="Image result for mongodb">
              <a:extLst>
                <a:ext uri="{FF2B5EF4-FFF2-40B4-BE49-F238E27FC236}">
                  <a16:creationId xmlns:a16="http://schemas.microsoft.com/office/drawing/2014/main" id="{500AFFC9-3143-4965-92D9-20BD86CED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278" y="5709411"/>
              <a:ext cx="1421448" cy="38620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E61664DB-1FDA-4929-A0EB-ED38D3892795}"/>
              </a:ext>
            </a:extLst>
          </p:cNvPr>
          <p:cNvGrpSpPr/>
          <p:nvPr/>
        </p:nvGrpSpPr>
        <p:grpSpPr>
          <a:xfrm>
            <a:off x="6371380" y="2114253"/>
            <a:ext cx="1956863" cy="629920"/>
            <a:chOff x="4793012" y="4155440"/>
            <a:chExt cx="1750028" cy="629920"/>
          </a:xfrm>
        </p:grpSpPr>
        <p:sp>
          <p:nvSpPr>
            <p:cNvPr id="15" name="Oval 14">
              <a:extLst>
                <a:ext uri="{FF2B5EF4-FFF2-40B4-BE49-F238E27FC236}">
                  <a16:creationId xmlns:a16="http://schemas.microsoft.com/office/drawing/2014/main" id="{1DF11F74-85DF-4A46-81F6-844827527FA5}"/>
                </a:ext>
              </a:extLst>
            </p:cNvPr>
            <p:cNvSpPr/>
            <p:nvPr/>
          </p:nvSpPr>
          <p:spPr>
            <a:xfrm>
              <a:off x="4793012" y="4155440"/>
              <a:ext cx="1750028" cy="629920"/>
            </a:xfrm>
            <a:prstGeom prst="ellipse">
              <a:avLst/>
            </a:prstGeom>
            <a:solidFill>
              <a:srgbClr val="1CADE4"/>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solidFill>
                  <a:schemeClr val="bg1"/>
                </a:solidFill>
                <a:latin typeface="Sherman Sans Book" pitchFamily="50" charset="0"/>
                <a:ea typeface="Sherman Sans Book" pitchFamily="50" charset="0"/>
              </a:endParaRPr>
            </a:p>
          </p:txBody>
        </p:sp>
        <p:sp>
          <p:nvSpPr>
            <p:cNvPr id="16" name="TextBox 15">
              <a:extLst>
                <a:ext uri="{FF2B5EF4-FFF2-40B4-BE49-F238E27FC236}">
                  <a16:creationId xmlns:a16="http://schemas.microsoft.com/office/drawing/2014/main" id="{BE998CF1-2DF9-46EC-97D9-BB7476905D65}"/>
                </a:ext>
              </a:extLst>
            </p:cNvPr>
            <p:cNvSpPr txBox="1"/>
            <p:nvPr/>
          </p:nvSpPr>
          <p:spPr>
            <a:xfrm>
              <a:off x="4873477" y="4276267"/>
              <a:ext cx="1625496" cy="369332"/>
            </a:xfrm>
            <a:prstGeom prst="rect">
              <a:avLst/>
            </a:prstGeom>
            <a:noFill/>
            <a:ln w="25400">
              <a:noFill/>
            </a:ln>
          </p:spPr>
          <p:txBody>
            <a:bodyPr wrap="none" rtlCol="0">
              <a:noAutofit/>
            </a:bodyPr>
            <a:lstStyle/>
            <a:p>
              <a:r>
                <a:rPr lang="en-US" dirty="0">
                  <a:solidFill>
                    <a:schemeClr val="bg1"/>
                  </a:solidFill>
                  <a:latin typeface="Sherman Sans Book" pitchFamily="50" charset="0"/>
                  <a:ea typeface="Sherman Sans Book" pitchFamily="50" charset="0"/>
                </a:rPr>
                <a:t>Recommendations</a:t>
              </a:r>
            </a:p>
          </p:txBody>
        </p:sp>
      </p:grpSp>
      <p:sp>
        <p:nvSpPr>
          <p:cNvPr id="17" name="Oval 16">
            <a:extLst>
              <a:ext uri="{FF2B5EF4-FFF2-40B4-BE49-F238E27FC236}">
                <a16:creationId xmlns:a16="http://schemas.microsoft.com/office/drawing/2014/main" id="{68752725-51B6-49F4-8A16-01B8B5890C9D}"/>
              </a:ext>
            </a:extLst>
          </p:cNvPr>
          <p:cNvSpPr/>
          <p:nvPr/>
        </p:nvSpPr>
        <p:spPr>
          <a:xfrm>
            <a:off x="6663280" y="4394671"/>
            <a:ext cx="1615440" cy="629920"/>
          </a:xfrm>
          <a:prstGeom prst="ellipse">
            <a:avLst/>
          </a:prstGeom>
          <a:solidFill>
            <a:srgbClr val="1CADE4"/>
          </a:solidFill>
          <a:ln w="15875">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Web</a:t>
            </a:r>
            <a:br>
              <a:rPr lang="en-US" dirty="0">
                <a:solidFill>
                  <a:schemeClr val="bg1"/>
                </a:solidFill>
                <a:latin typeface="Sherman Sans Book" pitchFamily="50" charset="0"/>
                <a:ea typeface="Sherman Sans Book" pitchFamily="50" charset="0"/>
              </a:rPr>
            </a:br>
            <a:r>
              <a:rPr lang="en-US" dirty="0">
                <a:solidFill>
                  <a:schemeClr val="bg1"/>
                </a:solidFill>
                <a:latin typeface="Sherman Sans Book" pitchFamily="50" charset="0"/>
                <a:ea typeface="Sherman Sans Book" pitchFamily="50" charset="0"/>
              </a:rPr>
              <a:t>analytics</a:t>
            </a:r>
          </a:p>
        </p:txBody>
      </p:sp>
      <p:grpSp>
        <p:nvGrpSpPr>
          <p:cNvPr id="18" name="Group 17">
            <a:extLst>
              <a:ext uri="{FF2B5EF4-FFF2-40B4-BE49-F238E27FC236}">
                <a16:creationId xmlns:a16="http://schemas.microsoft.com/office/drawing/2014/main" id="{A00941CD-2952-48BB-9F6F-939C57C387C4}"/>
              </a:ext>
            </a:extLst>
          </p:cNvPr>
          <p:cNvGrpSpPr/>
          <p:nvPr/>
        </p:nvGrpSpPr>
        <p:grpSpPr>
          <a:xfrm>
            <a:off x="6728162" y="2884196"/>
            <a:ext cx="1324864" cy="1174496"/>
            <a:chOff x="5059902" y="5185664"/>
            <a:chExt cx="1324864" cy="1174496"/>
          </a:xfrm>
        </p:grpSpPr>
        <p:sp>
          <p:nvSpPr>
            <p:cNvPr id="19" name="Flowchart: Magnetic Disk 18">
              <a:extLst>
                <a:ext uri="{FF2B5EF4-FFF2-40B4-BE49-F238E27FC236}">
                  <a16:creationId xmlns:a16="http://schemas.microsoft.com/office/drawing/2014/main" id="{B2AF2E9E-0CDD-4132-AD24-5381F66305CA}"/>
                </a:ext>
              </a:extLst>
            </p:cNvPr>
            <p:cNvSpPr/>
            <p:nvPr/>
          </p:nvSpPr>
          <p:spPr>
            <a:xfrm>
              <a:off x="5059902" y="5185664"/>
              <a:ext cx="1324864" cy="1174496"/>
            </a:xfrm>
            <a:prstGeom prst="flowChartMagneticDisk">
              <a:avLst/>
            </a:prstGeom>
            <a:ln>
              <a:solidFill>
                <a:srgbClr val="7F7F7F"/>
              </a:solidFill>
            </a:ln>
          </p:spPr>
          <p:style>
            <a:lnRef idx="2">
              <a:schemeClr val="accent4"/>
            </a:lnRef>
            <a:fillRef idx="1">
              <a:schemeClr val="lt1"/>
            </a:fillRef>
            <a:effectRef idx="0">
              <a:schemeClr val="accent4"/>
            </a:effectRef>
            <a:fontRef idx="minor">
              <a:schemeClr val="dk1"/>
            </a:fontRef>
          </p:style>
          <p:txBody>
            <a:bodyPr rtlCol="0" anchor="ctr">
              <a:noAutofit/>
            </a:bodyPr>
            <a:lstStyle/>
            <a:p>
              <a:pPr algn="ctr"/>
              <a:endParaRPr lang="en-US" dirty="0"/>
            </a:p>
          </p:txBody>
        </p:sp>
        <p:pic>
          <p:nvPicPr>
            <p:cNvPr id="20" name="Picture 6" descr="Image result for neo4j">
              <a:extLst>
                <a:ext uri="{FF2B5EF4-FFF2-40B4-BE49-F238E27FC236}">
                  <a16:creationId xmlns:a16="http://schemas.microsoft.com/office/drawing/2014/main" id="{870E90D7-E1AC-4A4B-86B3-FFD54A34E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4258" y="5772912"/>
              <a:ext cx="1066800" cy="4267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368B39B6-C863-49A1-8A8A-45F38E609136}"/>
              </a:ext>
            </a:extLst>
          </p:cNvPr>
          <p:cNvGrpSpPr/>
          <p:nvPr/>
        </p:nvGrpSpPr>
        <p:grpSpPr>
          <a:xfrm>
            <a:off x="6663280" y="5163035"/>
            <a:ext cx="1615440" cy="1174496"/>
            <a:chOff x="7158736" y="5185664"/>
            <a:chExt cx="1615440" cy="1174496"/>
          </a:xfrm>
        </p:grpSpPr>
        <p:sp>
          <p:nvSpPr>
            <p:cNvPr id="22" name="Flowchart: Magnetic Disk 21">
              <a:extLst>
                <a:ext uri="{FF2B5EF4-FFF2-40B4-BE49-F238E27FC236}">
                  <a16:creationId xmlns:a16="http://schemas.microsoft.com/office/drawing/2014/main" id="{677ECC02-EA75-4065-B9AC-6768F16E5457}"/>
                </a:ext>
              </a:extLst>
            </p:cNvPr>
            <p:cNvSpPr/>
            <p:nvPr/>
          </p:nvSpPr>
          <p:spPr>
            <a:xfrm>
              <a:off x="7158736" y="5185664"/>
              <a:ext cx="1615440" cy="1174496"/>
            </a:xfrm>
            <a:prstGeom prst="flowChartMagneticDisk">
              <a:avLst/>
            </a:prstGeom>
            <a:ln>
              <a:solidFill>
                <a:srgbClr val="7F7F7F"/>
              </a:solidFill>
            </a:ln>
          </p:spPr>
          <p:style>
            <a:lnRef idx="2">
              <a:schemeClr val="accent4"/>
            </a:lnRef>
            <a:fillRef idx="1">
              <a:schemeClr val="lt1"/>
            </a:fillRef>
            <a:effectRef idx="0">
              <a:schemeClr val="accent4"/>
            </a:effectRef>
            <a:fontRef idx="minor">
              <a:schemeClr val="dk1"/>
            </a:fontRef>
          </p:style>
          <p:txBody>
            <a:bodyPr rtlCol="0" anchor="ctr">
              <a:noAutofit/>
            </a:bodyPr>
            <a:lstStyle/>
            <a:p>
              <a:pPr algn="ctr"/>
              <a:endParaRPr lang="en-US" dirty="0"/>
            </a:p>
          </p:txBody>
        </p:sp>
        <p:pic>
          <p:nvPicPr>
            <p:cNvPr id="23" name="Picture 8" descr="Image result for apache hadoop logo">
              <a:extLst>
                <a:ext uri="{FF2B5EF4-FFF2-40B4-BE49-F238E27FC236}">
                  <a16:creationId xmlns:a16="http://schemas.microsoft.com/office/drawing/2014/main" id="{B30461CB-F3A4-4047-8AB8-F8A22AC080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0336" y="5721698"/>
              <a:ext cx="1412240" cy="36580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4" name="Straight Arrow Connector 23">
            <a:extLst>
              <a:ext uri="{FF2B5EF4-FFF2-40B4-BE49-F238E27FC236}">
                <a16:creationId xmlns:a16="http://schemas.microsoft.com/office/drawing/2014/main" id="{C1361236-F9B7-45FE-B468-EA5F41636956}"/>
              </a:ext>
            </a:extLst>
          </p:cNvPr>
          <p:cNvCxnSpPr>
            <a:cxnSpLocks/>
          </p:cNvCxnSpPr>
          <p:nvPr/>
        </p:nvCxnSpPr>
        <p:spPr>
          <a:xfrm>
            <a:off x="2590958" y="2732979"/>
            <a:ext cx="718836" cy="502075"/>
          </a:xfrm>
          <a:prstGeom prst="straightConnector1">
            <a:avLst/>
          </a:prstGeom>
          <a:ln w="57150">
            <a:solidFill>
              <a:schemeClr val="accent1"/>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EFE87613-D957-4DB0-9C96-63AFE4A25CE2}"/>
              </a:ext>
            </a:extLst>
          </p:cNvPr>
          <p:cNvCxnSpPr>
            <a:cxnSpLocks/>
          </p:cNvCxnSpPr>
          <p:nvPr/>
        </p:nvCxnSpPr>
        <p:spPr>
          <a:xfrm flipV="1">
            <a:off x="2696944" y="5367801"/>
            <a:ext cx="682485" cy="497317"/>
          </a:xfrm>
          <a:prstGeom prst="straightConnector1">
            <a:avLst/>
          </a:prstGeom>
          <a:ln w="57150">
            <a:solidFill>
              <a:schemeClr val="accent1"/>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0CC55E15-C3C9-4D56-9B63-836410E2F04A}"/>
              </a:ext>
            </a:extLst>
          </p:cNvPr>
          <p:cNvCxnSpPr>
            <a:cxnSpLocks/>
          </p:cNvCxnSpPr>
          <p:nvPr/>
        </p:nvCxnSpPr>
        <p:spPr>
          <a:xfrm flipV="1">
            <a:off x="5929254" y="3100418"/>
            <a:ext cx="634904" cy="478418"/>
          </a:xfrm>
          <a:prstGeom prst="straightConnector1">
            <a:avLst/>
          </a:prstGeom>
          <a:ln w="57150">
            <a:solidFill>
              <a:schemeClr val="accent1"/>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5EE14D33-BA80-4081-AAE6-DFD6A981C095}"/>
              </a:ext>
            </a:extLst>
          </p:cNvPr>
          <p:cNvCxnSpPr>
            <a:cxnSpLocks/>
          </p:cNvCxnSpPr>
          <p:nvPr/>
        </p:nvCxnSpPr>
        <p:spPr>
          <a:xfrm flipH="1">
            <a:off x="5642196" y="2737878"/>
            <a:ext cx="677229" cy="444037"/>
          </a:xfrm>
          <a:prstGeom prst="straightConnector1">
            <a:avLst/>
          </a:prstGeom>
          <a:ln w="57150">
            <a:solidFill>
              <a:schemeClr val="accent1"/>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B17EA3EB-271C-4B90-A97D-F9D11C4E5D5D}"/>
              </a:ext>
            </a:extLst>
          </p:cNvPr>
          <p:cNvCxnSpPr>
            <a:cxnSpLocks/>
          </p:cNvCxnSpPr>
          <p:nvPr/>
        </p:nvCxnSpPr>
        <p:spPr>
          <a:xfrm flipH="1" flipV="1">
            <a:off x="5947662" y="5008785"/>
            <a:ext cx="591250" cy="561591"/>
          </a:xfrm>
          <a:prstGeom prst="straightConnector1">
            <a:avLst/>
          </a:prstGeom>
          <a:ln w="57150">
            <a:solidFill>
              <a:schemeClr val="accent1"/>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29" name="Straight Arrow Connector 28">
            <a:extLst>
              <a:ext uri="{FF2B5EF4-FFF2-40B4-BE49-F238E27FC236}">
                <a16:creationId xmlns:a16="http://schemas.microsoft.com/office/drawing/2014/main" id="{9C37320C-B0C2-4F23-B6F9-BB3472B2F96A}"/>
              </a:ext>
            </a:extLst>
          </p:cNvPr>
          <p:cNvCxnSpPr>
            <a:cxnSpLocks/>
          </p:cNvCxnSpPr>
          <p:nvPr/>
        </p:nvCxnSpPr>
        <p:spPr>
          <a:xfrm>
            <a:off x="5770174" y="5405745"/>
            <a:ext cx="559621" cy="521000"/>
          </a:xfrm>
          <a:prstGeom prst="straightConnector1">
            <a:avLst/>
          </a:prstGeom>
          <a:ln w="57150">
            <a:solidFill>
              <a:schemeClr val="accent1"/>
            </a:solidFill>
            <a:tailEnd type="triangle"/>
          </a:ln>
          <a:effectLst/>
        </p:spPr>
        <p:style>
          <a:lnRef idx="3">
            <a:schemeClr val="accent1"/>
          </a:lnRef>
          <a:fillRef idx="0">
            <a:schemeClr val="accent1"/>
          </a:fillRef>
          <a:effectRef idx="2">
            <a:schemeClr val="accent1"/>
          </a:effectRef>
          <a:fontRef idx="minor">
            <a:schemeClr val="tx1"/>
          </a:fontRef>
        </p:style>
      </p:cxnSp>
      <p:sp>
        <p:nvSpPr>
          <p:cNvPr id="30" name="Rectangle 29">
            <a:extLst>
              <a:ext uri="{FF2B5EF4-FFF2-40B4-BE49-F238E27FC236}">
                <a16:creationId xmlns:a16="http://schemas.microsoft.com/office/drawing/2014/main" id="{6D4D5245-212F-4F4A-B4BB-ACB6C1657884}"/>
              </a:ext>
            </a:extLst>
          </p:cNvPr>
          <p:cNvSpPr/>
          <p:nvPr/>
        </p:nvSpPr>
        <p:spPr>
          <a:xfrm>
            <a:off x="3458087" y="3108585"/>
            <a:ext cx="2137335" cy="2347097"/>
          </a:xfrm>
          <a:prstGeom prst="rect">
            <a:avLst/>
          </a:prstGeom>
          <a:ln>
            <a:solidFill>
              <a:srgbClr val="7F7F7F"/>
            </a:solidFill>
          </a:ln>
        </p:spPr>
        <p:style>
          <a:lnRef idx="2">
            <a:schemeClr val="dk1"/>
          </a:lnRef>
          <a:fillRef idx="1">
            <a:schemeClr val="lt1"/>
          </a:fillRef>
          <a:effectRef idx="0">
            <a:schemeClr val="dk1"/>
          </a:effectRef>
          <a:fontRef idx="minor">
            <a:schemeClr val="dk1"/>
          </a:fontRef>
        </p:style>
        <p:txBody>
          <a:bodyPr rtlCol="0" anchor="ctr">
            <a:noAutofit/>
          </a:bodyPr>
          <a:lstStyle/>
          <a:p>
            <a:pPr defTabSz="914400">
              <a:spcBef>
                <a:spcPts val="600"/>
              </a:spcBef>
              <a:buClr>
                <a:srgbClr val="002060"/>
              </a:buClr>
            </a:pPr>
            <a:r>
              <a:rPr lang="en-US" sz="2200" dirty="0">
                <a:solidFill>
                  <a:schemeClr val="tx1">
                    <a:lumMod val="65000"/>
                    <a:lumOff val="35000"/>
                  </a:schemeClr>
                </a:solidFill>
                <a:latin typeface="Sherman Sans Book" charset="0"/>
                <a:ea typeface="Sherman Sans Book" charset="0"/>
                <a:cs typeface="Sherman Sans Book" charset="0"/>
              </a:rPr>
              <a:t>A data backbone to handle: </a:t>
            </a:r>
          </a:p>
          <a:p>
            <a:pPr marL="265176" lvl="1" indent="-137160" defTabSz="914400">
              <a:spcBef>
                <a:spcPts val="600"/>
              </a:spcBef>
              <a:buClr>
                <a:srgbClr val="002060"/>
              </a:buClr>
              <a:buFont typeface="Wingdings 3" pitchFamily="18" charset="2"/>
              <a:buChar char=""/>
            </a:pPr>
            <a:r>
              <a:rPr lang="en-US" dirty="0">
                <a:solidFill>
                  <a:schemeClr val="tx1">
                    <a:lumMod val="65000"/>
                    <a:lumOff val="35000"/>
                  </a:schemeClr>
                </a:solidFill>
                <a:latin typeface="Sherman Sans Book" charset="0"/>
                <a:ea typeface="Sherman Sans Book" charset="0"/>
                <a:cs typeface="Sherman Sans Book" charset="0"/>
              </a:rPr>
              <a:t>Event processing </a:t>
            </a:r>
          </a:p>
          <a:p>
            <a:pPr marL="265176" lvl="1" indent="-137160" defTabSz="914400">
              <a:spcBef>
                <a:spcPts val="600"/>
              </a:spcBef>
              <a:buClr>
                <a:srgbClr val="002060"/>
              </a:buClr>
              <a:buFont typeface="Wingdings 3" pitchFamily="18" charset="2"/>
              <a:buChar char=""/>
            </a:pPr>
            <a:r>
              <a:rPr lang="en-US" dirty="0">
                <a:solidFill>
                  <a:schemeClr val="tx1">
                    <a:lumMod val="65000"/>
                    <a:lumOff val="35000"/>
                  </a:schemeClr>
                </a:solidFill>
                <a:latin typeface="Sherman Sans Book" charset="0"/>
                <a:ea typeface="Sherman Sans Book" charset="0"/>
                <a:cs typeface="Sherman Sans Book" charset="0"/>
              </a:rPr>
              <a:t>Data exchange </a:t>
            </a:r>
          </a:p>
          <a:p>
            <a:pPr marL="265176" lvl="1" indent="-137160" defTabSz="914400">
              <a:spcBef>
                <a:spcPts val="600"/>
              </a:spcBef>
              <a:buClr>
                <a:srgbClr val="002060"/>
              </a:buClr>
              <a:buFont typeface="Wingdings 3" pitchFamily="18" charset="2"/>
              <a:buChar char=""/>
            </a:pPr>
            <a:r>
              <a:rPr lang="en-US" dirty="0">
                <a:solidFill>
                  <a:schemeClr val="tx1">
                    <a:lumMod val="65000"/>
                    <a:lumOff val="35000"/>
                  </a:schemeClr>
                </a:solidFill>
                <a:latin typeface="Sherman Sans Book" charset="0"/>
                <a:ea typeface="Sherman Sans Book" charset="0"/>
                <a:cs typeface="Sherman Sans Book" charset="0"/>
              </a:rPr>
              <a:t>Message passing among persistent </a:t>
            </a:r>
            <a:r>
              <a:rPr lang="en-US" dirty="0">
                <a:solidFill>
                  <a:schemeClr val="tx1">
                    <a:lumMod val="65000"/>
                    <a:lumOff val="35000"/>
                  </a:schemeClr>
                </a:solidFill>
                <a:latin typeface="Sherman Sans Book" pitchFamily="50" charset="0"/>
                <a:ea typeface="Sherman Sans Book" pitchFamily="50" charset="0"/>
              </a:rPr>
              <a:t>stores</a:t>
            </a:r>
          </a:p>
        </p:txBody>
      </p:sp>
      <p:cxnSp>
        <p:nvCxnSpPr>
          <p:cNvPr id="31" name="Straight Arrow Connector 30">
            <a:extLst>
              <a:ext uri="{FF2B5EF4-FFF2-40B4-BE49-F238E27FC236}">
                <a16:creationId xmlns:a16="http://schemas.microsoft.com/office/drawing/2014/main" id="{ACD758FC-4395-4E14-BA90-2F17BA020302}"/>
              </a:ext>
            </a:extLst>
          </p:cNvPr>
          <p:cNvCxnSpPr>
            <a:cxnSpLocks/>
          </p:cNvCxnSpPr>
          <p:nvPr/>
        </p:nvCxnSpPr>
        <p:spPr>
          <a:xfrm flipH="1" flipV="1">
            <a:off x="2451125" y="3136703"/>
            <a:ext cx="625389" cy="481265"/>
          </a:xfrm>
          <a:prstGeom prst="straightConnector1">
            <a:avLst/>
          </a:prstGeom>
          <a:ln w="57150">
            <a:solidFill>
              <a:schemeClr val="accent1"/>
            </a:solidFill>
            <a:tailEnd type="triangle"/>
          </a:ln>
          <a:effectLst/>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D4F0FBFB-7287-471D-B62F-0BAFD52AB99C}"/>
              </a:ext>
            </a:extLst>
          </p:cNvPr>
          <p:cNvCxnSpPr>
            <a:cxnSpLocks/>
          </p:cNvCxnSpPr>
          <p:nvPr/>
        </p:nvCxnSpPr>
        <p:spPr>
          <a:xfrm flipH="1">
            <a:off x="2564821" y="4965909"/>
            <a:ext cx="625824" cy="458618"/>
          </a:xfrm>
          <a:prstGeom prst="straightConnector1">
            <a:avLst/>
          </a:prstGeom>
          <a:ln w="57150">
            <a:solidFill>
              <a:schemeClr val="accent1"/>
            </a:solidFill>
            <a:tailEnd type="triangle"/>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303053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3DCA9-E345-4956-B6F2-FCA155D8DE13}"/>
              </a:ext>
            </a:extLst>
          </p:cNvPr>
          <p:cNvSpPr>
            <a:spLocks noGrp="1"/>
          </p:cNvSpPr>
          <p:nvPr>
            <p:ph type="title"/>
          </p:nvPr>
        </p:nvSpPr>
        <p:spPr/>
        <p:txBody>
          <a:bodyPr/>
          <a:lstStyle/>
          <a:p>
            <a:r>
              <a:rPr lang="en-US"/>
              <a:t>Windowing</a:t>
            </a:r>
            <a:endParaRPr lang="en-US" dirty="0"/>
          </a:p>
        </p:txBody>
      </p:sp>
      <p:sp>
        <p:nvSpPr>
          <p:cNvPr id="4" name="Footer Placeholder 3">
            <a:extLst>
              <a:ext uri="{FF2B5EF4-FFF2-40B4-BE49-F238E27FC236}">
                <a16:creationId xmlns:a16="http://schemas.microsoft.com/office/drawing/2014/main" id="{52406897-8F2F-4797-A39F-CA8DE110D078}"/>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E95D03C5-AA9C-4E38-9A3F-6EEE0CC44473}"/>
              </a:ext>
            </a:extLst>
          </p:cNvPr>
          <p:cNvSpPr>
            <a:spLocks noGrp="1"/>
          </p:cNvSpPr>
          <p:nvPr>
            <p:ph type="sldNum" sz="quarter" idx="12"/>
          </p:nvPr>
        </p:nvSpPr>
        <p:spPr/>
        <p:txBody>
          <a:bodyPr/>
          <a:lstStyle/>
          <a:p>
            <a:fld id="{4FAB73BC-B049-4115-A692-8D63A059BFB8}" type="slidenum">
              <a:rPr lang="en-US" smtClean="0"/>
              <a:pPr/>
              <a:t>60</a:t>
            </a:fld>
            <a:endParaRPr lang="en-US" dirty="0"/>
          </a:p>
        </p:txBody>
      </p:sp>
      <p:sp>
        <p:nvSpPr>
          <p:cNvPr id="3" name="Content Placeholder 2">
            <a:extLst>
              <a:ext uri="{FF2B5EF4-FFF2-40B4-BE49-F238E27FC236}">
                <a16:creationId xmlns:a16="http://schemas.microsoft.com/office/drawing/2014/main" id="{6EBAD6C7-6E80-4B79-8123-546B387E4AA5}"/>
              </a:ext>
            </a:extLst>
          </p:cNvPr>
          <p:cNvSpPr>
            <a:spLocks noGrp="1"/>
          </p:cNvSpPr>
          <p:nvPr>
            <p:ph idx="1"/>
          </p:nvPr>
        </p:nvSpPr>
        <p:spPr/>
        <p:txBody>
          <a:bodyPr/>
          <a:lstStyle/>
          <a:p>
            <a:r>
              <a:rPr lang="en-US" dirty="0"/>
              <a:t>Since streams are unbounded, you need a time window for aggregations. </a:t>
            </a:r>
          </a:p>
          <a:p>
            <a:pPr lvl="1"/>
            <a:r>
              <a:rPr lang="en-US" dirty="0"/>
              <a:t>Example: count web page views for today</a:t>
            </a:r>
          </a:p>
          <a:p>
            <a:r>
              <a:rPr lang="en-US" dirty="0"/>
              <a:t>Windowing allows us to do just that group streams of data by time into buckets, rather than aggregate from the beginning of query execution.</a:t>
            </a:r>
          </a:p>
          <a:p>
            <a:r>
              <a:rPr lang="en-US" dirty="0"/>
              <a:t>These buckets provide a way to get concrete results from a continuous stream of data.</a:t>
            </a:r>
          </a:p>
          <a:p>
            <a:r>
              <a:rPr lang="en-US" dirty="0"/>
              <a:t>They must be windowed by a key in the GROUP BY clause.</a:t>
            </a:r>
          </a:p>
        </p:txBody>
      </p:sp>
    </p:spTree>
    <p:extLst>
      <p:ext uri="{BB962C8B-B14F-4D97-AF65-F5344CB8AC3E}">
        <p14:creationId xmlns:p14="http://schemas.microsoft.com/office/powerpoint/2010/main" val="3877515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16B69-8E04-46EC-8602-36A685B9B131}"/>
              </a:ext>
            </a:extLst>
          </p:cNvPr>
          <p:cNvSpPr>
            <a:spLocks noGrp="1"/>
          </p:cNvSpPr>
          <p:nvPr>
            <p:ph type="title"/>
          </p:nvPr>
        </p:nvSpPr>
        <p:spPr/>
        <p:txBody>
          <a:bodyPr/>
          <a:lstStyle/>
          <a:p>
            <a:r>
              <a:rPr lang="en-US"/>
              <a:t>Windowing Options</a:t>
            </a:r>
            <a:endParaRPr lang="en-US" dirty="0"/>
          </a:p>
        </p:txBody>
      </p:sp>
      <p:sp>
        <p:nvSpPr>
          <p:cNvPr id="4" name="Footer Placeholder 3">
            <a:extLst>
              <a:ext uri="{FF2B5EF4-FFF2-40B4-BE49-F238E27FC236}">
                <a16:creationId xmlns:a16="http://schemas.microsoft.com/office/drawing/2014/main" id="{58F75543-AB99-416E-8FA9-035458E7A79F}"/>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319C0CD4-AFC0-40FB-A94D-1480E0E1110C}"/>
              </a:ext>
            </a:extLst>
          </p:cNvPr>
          <p:cNvSpPr>
            <a:spLocks noGrp="1"/>
          </p:cNvSpPr>
          <p:nvPr>
            <p:ph type="sldNum" sz="quarter" idx="12"/>
          </p:nvPr>
        </p:nvSpPr>
        <p:spPr/>
        <p:txBody>
          <a:bodyPr/>
          <a:lstStyle/>
          <a:p>
            <a:fld id="{4FAB73BC-B049-4115-A692-8D63A059BFB8}" type="slidenum">
              <a:rPr lang="en-US" smtClean="0"/>
              <a:pPr/>
              <a:t>61</a:t>
            </a:fld>
            <a:endParaRPr lang="en-US" dirty="0"/>
          </a:p>
        </p:txBody>
      </p:sp>
      <p:sp>
        <p:nvSpPr>
          <p:cNvPr id="3" name="Content Placeholder 2">
            <a:extLst>
              <a:ext uri="{FF2B5EF4-FFF2-40B4-BE49-F238E27FC236}">
                <a16:creationId xmlns:a16="http://schemas.microsoft.com/office/drawing/2014/main" id="{2F2941C9-BEF8-42E3-AF87-2335FCE302A4}"/>
              </a:ext>
            </a:extLst>
          </p:cNvPr>
          <p:cNvSpPr>
            <a:spLocks noGrp="1"/>
          </p:cNvSpPr>
          <p:nvPr>
            <p:ph idx="1"/>
          </p:nvPr>
        </p:nvSpPr>
        <p:spPr/>
        <p:txBody>
          <a:bodyPr/>
          <a:lstStyle/>
          <a:p>
            <a:r>
              <a:rPr lang="en-US" sz="2400" dirty="0"/>
              <a:t>When grouping, KSQL provides three different windowing functions:</a:t>
            </a:r>
          </a:p>
          <a:p>
            <a:pPr marL="470916" lvl="1" indent="-342900">
              <a:buFont typeface="+mj-lt"/>
              <a:buAutoNum type="arabicPeriod"/>
            </a:pPr>
            <a:r>
              <a:rPr lang="en-US" sz="2000" b="1" dirty="0"/>
              <a:t>Tumbling: </a:t>
            </a:r>
            <a:r>
              <a:rPr lang="en-US" sz="2000" dirty="0"/>
              <a:t>fixed size, non-overlapping; the SIZE of the window needs to be specified</a:t>
            </a:r>
          </a:p>
          <a:p>
            <a:pPr marL="470916" lvl="1" indent="-342900">
              <a:buFont typeface="+mj-lt"/>
              <a:buAutoNum type="arabicPeriod"/>
            </a:pPr>
            <a:r>
              <a:rPr lang="en-US" sz="2000" b="1" dirty="0"/>
              <a:t>Hopping: </a:t>
            </a:r>
            <a:r>
              <a:rPr lang="en-US" sz="2000" dirty="0"/>
              <a:t>fixed size, possibly overlapping.; the SIZE and ADVANCE parameters need to be specified</a:t>
            </a:r>
          </a:p>
          <a:p>
            <a:pPr marL="470916" lvl="1" indent="-342900">
              <a:buFont typeface="+mj-lt"/>
              <a:buAutoNum type="arabicPeriod"/>
            </a:pPr>
            <a:r>
              <a:rPr lang="en-US" sz="2000" b="1" dirty="0"/>
              <a:t>Session: </a:t>
            </a:r>
            <a:r>
              <a:rPr lang="en-US" sz="2000" dirty="0"/>
              <a:t>fixed size, starting from the first entry for a particular key; it remains active until a new message with the same key happens within the INACTIVITY_GAP, which is the parameter to be specified; useful for detecting anomalies</a:t>
            </a:r>
          </a:p>
        </p:txBody>
      </p:sp>
    </p:spTree>
    <p:extLst>
      <p:ext uri="{BB962C8B-B14F-4D97-AF65-F5344CB8AC3E}">
        <p14:creationId xmlns:p14="http://schemas.microsoft.com/office/powerpoint/2010/main" val="36440835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E822-1B91-407F-B0F6-CEDA79435E8E}"/>
              </a:ext>
            </a:extLst>
          </p:cNvPr>
          <p:cNvSpPr>
            <a:spLocks noGrp="1"/>
          </p:cNvSpPr>
          <p:nvPr>
            <p:ph type="title"/>
          </p:nvPr>
        </p:nvSpPr>
        <p:spPr/>
        <p:txBody>
          <a:bodyPr/>
          <a:lstStyle/>
          <a:p>
            <a:r>
              <a:rPr lang="en-US" dirty="0"/>
              <a:t>Example: Tumbling Window</a:t>
            </a:r>
          </a:p>
        </p:txBody>
      </p:sp>
      <p:sp>
        <p:nvSpPr>
          <p:cNvPr id="3" name="Content Placeholder 2">
            <a:extLst>
              <a:ext uri="{FF2B5EF4-FFF2-40B4-BE49-F238E27FC236}">
                <a16:creationId xmlns:a16="http://schemas.microsoft.com/office/drawing/2014/main" id="{7B067141-9BCD-4C93-AC51-62E0E7DC44C5}"/>
              </a:ext>
            </a:extLst>
          </p:cNvPr>
          <p:cNvSpPr>
            <a:spLocks noGrp="1"/>
          </p:cNvSpPr>
          <p:nvPr>
            <p:ph idx="4294967295"/>
          </p:nvPr>
        </p:nvSpPr>
        <p:spPr>
          <a:xfrm>
            <a:off x="768096" y="2286000"/>
            <a:ext cx="7290055" cy="646478"/>
          </a:xfrm>
        </p:spPr>
        <p:txBody>
          <a:bodyPr/>
          <a:lstStyle/>
          <a:p>
            <a:r>
              <a:rPr lang="en-US" dirty="0"/>
              <a:t>Information is still reported as it arrives; aggregate is reset when the window moves.</a:t>
            </a:r>
          </a:p>
        </p:txBody>
      </p:sp>
      <p:sp>
        <p:nvSpPr>
          <p:cNvPr id="4" name="Footer Placeholder 3">
            <a:extLst>
              <a:ext uri="{FF2B5EF4-FFF2-40B4-BE49-F238E27FC236}">
                <a16:creationId xmlns:a16="http://schemas.microsoft.com/office/drawing/2014/main" id="{A533F8EE-0EDD-4756-B544-A4DB5D72D5C6}"/>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ED61798-3E9C-4850-BB73-0FCA58308E03}"/>
              </a:ext>
            </a:extLst>
          </p:cNvPr>
          <p:cNvSpPr>
            <a:spLocks noGrp="1"/>
          </p:cNvSpPr>
          <p:nvPr>
            <p:ph type="sldNum" sz="quarter" idx="12"/>
          </p:nvPr>
        </p:nvSpPr>
        <p:spPr/>
        <p:txBody>
          <a:bodyPr/>
          <a:lstStyle/>
          <a:p>
            <a:fld id="{4FAB73BC-B049-4115-A692-8D63A059BFB8}" type="slidenum">
              <a:rPr lang="en-US" smtClean="0"/>
              <a:pPr/>
              <a:t>62</a:t>
            </a:fld>
            <a:endParaRPr lang="en-US" dirty="0"/>
          </a:p>
        </p:txBody>
      </p:sp>
      <p:pic>
        <p:nvPicPr>
          <p:cNvPr id="7" name="Picture 6">
            <a:extLst>
              <a:ext uri="{FF2B5EF4-FFF2-40B4-BE49-F238E27FC236}">
                <a16:creationId xmlns:a16="http://schemas.microsoft.com/office/drawing/2014/main" id="{3AA8C087-DAC5-4186-8E61-1A698BF12252}"/>
              </a:ext>
            </a:extLst>
          </p:cNvPr>
          <p:cNvPicPr>
            <a:picLocks noChangeAspect="1"/>
          </p:cNvPicPr>
          <p:nvPr/>
        </p:nvPicPr>
        <p:blipFill rotWithShape="1">
          <a:blip r:embed="rId2"/>
          <a:srcRect l="4584" r="6666"/>
          <a:stretch/>
        </p:blipFill>
        <p:spPr>
          <a:xfrm>
            <a:off x="1178481" y="3027868"/>
            <a:ext cx="6787038" cy="3283016"/>
          </a:xfrm>
          <a:prstGeom prst="rect">
            <a:avLst/>
          </a:prstGeom>
        </p:spPr>
      </p:pic>
    </p:spTree>
    <p:extLst>
      <p:ext uri="{BB962C8B-B14F-4D97-AF65-F5344CB8AC3E}">
        <p14:creationId xmlns:p14="http://schemas.microsoft.com/office/powerpoint/2010/main" val="31993613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C9FA1-D6C8-4342-80D8-52275AEBC579}"/>
              </a:ext>
            </a:extLst>
          </p:cNvPr>
          <p:cNvSpPr>
            <a:spLocks noGrp="1"/>
          </p:cNvSpPr>
          <p:nvPr>
            <p:ph type="title"/>
          </p:nvPr>
        </p:nvSpPr>
        <p:spPr/>
        <p:txBody>
          <a:bodyPr>
            <a:noAutofit/>
          </a:bodyPr>
          <a:lstStyle/>
          <a:p>
            <a:r>
              <a:rPr lang="en-US" dirty="0"/>
              <a:t>Windowing</a:t>
            </a:r>
          </a:p>
        </p:txBody>
      </p:sp>
      <p:sp>
        <p:nvSpPr>
          <p:cNvPr id="4" name="Footer Placeholder 3">
            <a:extLst>
              <a:ext uri="{FF2B5EF4-FFF2-40B4-BE49-F238E27FC236}">
                <a16:creationId xmlns:a16="http://schemas.microsoft.com/office/drawing/2014/main" id="{10BF2A76-A631-4AE8-B458-27B0C8395B86}"/>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CCD90B8-733A-4CFE-8DCE-760C91193CFC}"/>
              </a:ext>
            </a:extLst>
          </p:cNvPr>
          <p:cNvSpPr>
            <a:spLocks noGrp="1"/>
          </p:cNvSpPr>
          <p:nvPr>
            <p:ph type="sldNum" sz="quarter" idx="12"/>
          </p:nvPr>
        </p:nvSpPr>
        <p:spPr/>
        <p:txBody>
          <a:bodyPr>
            <a:noAutofit/>
          </a:bodyPr>
          <a:lstStyle/>
          <a:p>
            <a:fld id="{4FAB73BC-B049-4115-A692-8D63A059BFB8}" type="slidenum">
              <a:rPr lang="en-US" smtClean="0"/>
              <a:t>63</a:t>
            </a:fld>
            <a:endParaRPr lang="en-US" dirty="0"/>
          </a:p>
        </p:txBody>
      </p:sp>
      <p:grpSp>
        <p:nvGrpSpPr>
          <p:cNvPr id="2052" name="Group 2051"/>
          <p:cNvGrpSpPr/>
          <p:nvPr/>
        </p:nvGrpSpPr>
        <p:grpSpPr>
          <a:xfrm>
            <a:off x="238946" y="2001685"/>
            <a:ext cx="8812413" cy="3859184"/>
            <a:chOff x="69538" y="2001685"/>
            <a:chExt cx="8812413" cy="3859184"/>
          </a:xfrm>
        </p:grpSpPr>
        <p:sp>
          <p:nvSpPr>
            <p:cNvPr id="7" name="TextBox 6"/>
            <p:cNvSpPr txBox="1"/>
            <p:nvPr/>
          </p:nvSpPr>
          <p:spPr>
            <a:xfrm>
              <a:off x="1846873" y="2001685"/>
              <a:ext cx="1366719" cy="584775"/>
            </a:xfrm>
            <a:prstGeom prst="rect">
              <a:avLst/>
            </a:prstGeom>
            <a:noFill/>
          </p:spPr>
          <p:txBody>
            <a:bodyPr wrap="square" rtlCol="0">
              <a:noAutofit/>
            </a:bodyPr>
            <a:lstStyle/>
            <a:p>
              <a:pPr algn="ctr"/>
              <a:r>
                <a:rPr lang="en-US" sz="2000" b="1" dirty="0">
                  <a:solidFill>
                    <a:schemeClr val="tx1">
                      <a:lumMod val="65000"/>
                      <a:lumOff val="35000"/>
                    </a:schemeClr>
                  </a:solidFill>
                  <a:latin typeface="Sherman Sans Book"/>
                </a:rPr>
                <a:t>Tumbling</a:t>
              </a:r>
              <a:br>
                <a:rPr lang="en-US" sz="2000" b="1" dirty="0">
                  <a:solidFill>
                    <a:schemeClr val="tx1">
                      <a:lumMod val="65000"/>
                      <a:lumOff val="35000"/>
                    </a:schemeClr>
                  </a:solidFill>
                  <a:latin typeface="Sherman Sans Book"/>
                </a:rPr>
              </a:br>
              <a:r>
                <a:rPr lang="en-US" sz="1200" dirty="0">
                  <a:solidFill>
                    <a:schemeClr val="tx1">
                      <a:lumMod val="65000"/>
                      <a:lumOff val="35000"/>
                    </a:schemeClr>
                  </a:solidFill>
                  <a:latin typeface="Sherman Sans Book"/>
                </a:rPr>
                <a:t>Size=20 seconds</a:t>
              </a:r>
              <a:endParaRPr lang="en-US" sz="1050" dirty="0">
                <a:solidFill>
                  <a:schemeClr val="tx1">
                    <a:lumMod val="65000"/>
                    <a:lumOff val="35000"/>
                  </a:schemeClr>
                </a:solidFill>
                <a:latin typeface="Sherman Sans Book"/>
              </a:endParaRPr>
            </a:p>
          </p:txBody>
        </p:sp>
        <p:sp>
          <p:nvSpPr>
            <p:cNvPr id="8" name="TextBox 7"/>
            <p:cNvSpPr txBox="1"/>
            <p:nvPr/>
          </p:nvSpPr>
          <p:spPr>
            <a:xfrm>
              <a:off x="4033014" y="2001685"/>
              <a:ext cx="1671762" cy="769441"/>
            </a:xfrm>
            <a:prstGeom prst="rect">
              <a:avLst/>
            </a:prstGeom>
            <a:noFill/>
          </p:spPr>
          <p:txBody>
            <a:bodyPr wrap="square" rtlCol="0">
              <a:noAutofit/>
            </a:bodyPr>
            <a:lstStyle/>
            <a:p>
              <a:pPr algn="ctr"/>
              <a:r>
                <a:rPr lang="en-US" sz="2000" b="1" dirty="0">
                  <a:solidFill>
                    <a:schemeClr val="tx1">
                      <a:lumMod val="65000"/>
                      <a:lumOff val="35000"/>
                    </a:schemeClr>
                  </a:solidFill>
                  <a:latin typeface="Sherman Sans Book"/>
                </a:rPr>
                <a:t>Hopping</a:t>
              </a:r>
              <a:r>
                <a:rPr lang="en-US" sz="2000" dirty="0">
                  <a:solidFill>
                    <a:schemeClr val="tx1">
                      <a:lumMod val="65000"/>
                      <a:lumOff val="35000"/>
                    </a:schemeClr>
                  </a:solidFill>
                  <a:latin typeface="Sherman Sans Book"/>
                </a:rPr>
                <a:t> </a:t>
              </a:r>
              <a:br>
                <a:rPr lang="en-US" sz="2000" dirty="0">
                  <a:solidFill>
                    <a:schemeClr val="tx1">
                      <a:lumMod val="65000"/>
                      <a:lumOff val="35000"/>
                    </a:schemeClr>
                  </a:solidFill>
                  <a:latin typeface="Sherman Sans Book"/>
                </a:rPr>
              </a:br>
              <a:r>
                <a:rPr lang="en-US" sz="1200" dirty="0">
                  <a:solidFill>
                    <a:schemeClr val="tx1">
                      <a:lumMod val="65000"/>
                      <a:lumOff val="35000"/>
                    </a:schemeClr>
                  </a:solidFill>
                  <a:latin typeface="Sherman Sans Book"/>
                </a:rPr>
                <a:t>Size=20 seconds</a:t>
              </a:r>
              <a:br>
                <a:rPr lang="en-US" sz="1200" dirty="0">
                  <a:solidFill>
                    <a:schemeClr val="tx1">
                      <a:lumMod val="65000"/>
                      <a:lumOff val="35000"/>
                    </a:schemeClr>
                  </a:solidFill>
                  <a:latin typeface="Sherman Sans Book"/>
                </a:rPr>
              </a:br>
              <a:r>
                <a:rPr lang="en-US" sz="1200" dirty="0">
                  <a:solidFill>
                    <a:schemeClr val="tx1">
                      <a:lumMod val="65000"/>
                      <a:lumOff val="35000"/>
                    </a:schemeClr>
                  </a:solidFill>
                  <a:latin typeface="Sherman Sans Book"/>
                </a:rPr>
                <a:t>Advance=10 seconds</a:t>
              </a:r>
            </a:p>
          </p:txBody>
        </p:sp>
        <p:sp>
          <p:nvSpPr>
            <p:cNvPr id="9" name="TextBox 8"/>
            <p:cNvSpPr txBox="1"/>
            <p:nvPr/>
          </p:nvSpPr>
          <p:spPr>
            <a:xfrm>
              <a:off x="6739728" y="2094018"/>
              <a:ext cx="2011588" cy="584775"/>
            </a:xfrm>
            <a:prstGeom prst="rect">
              <a:avLst/>
            </a:prstGeom>
            <a:noFill/>
          </p:spPr>
          <p:txBody>
            <a:bodyPr wrap="square" rtlCol="0">
              <a:noAutofit/>
            </a:bodyPr>
            <a:lstStyle/>
            <a:p>
              <a:pPr algn="ctr"/>
              <a:r>
                <a:rPr lang="en-US" sz="2000" b="1" dirty="0">
                  <a:solidFill>
                    <a:schemeClr val="tx1">
                      <a:lumMod val="65000"/>
                      <a:lumOff val="35000"/>
                    </a:schemeClr>
                  </a:solidFill>
                  <a:latin typeface="Sherman Sans Book"/>
                </a:rPr>
                <a:t>Session</a:t>
              </a:r>
              <a:r>
                <a:rPr lang="en-US" sz="2000" dirty="0">
                  <a:solidFill>
                    <a:schemeClr val="tx1">
                      <a:lumMod val="65000"/>
                      <a:lumOff val="35000"/>
                    </a:schemeClr>
                  </a:solidFill>
                  <a:latin typeface="Sherman Sans Book"/>
                </a:rPr>
                <a:t> </a:t>
              </a:r>
              <a:br>
                <a:rPr lang="en-US" sz="2000" dirty="0">
                  <a:solidFill>
                    <a:schemeClr val="tx1">
                      <a:lumMod val="65000"/>
                      <a:lumOff val="35000"/>
                    </a:schemeClr>
                  </a:solidFill>
                  <a:latin typeface="Sherman Sans Book"/>
                </a:rPr>
              </a:br>
              <a:r>
                <a:rPr lang="en-US" sz="1200" dirty="0">
                  <a:solidFill>
                    <a:schemeClr val="tx1">
                      <a:lumMod val="65000"/>
                      <a:lumOff val="35000"/>
                    </a:schemeClr>
                  </a:solidFill>
                  <a:latin typeface="Sherman Sans Book"/>
                </a:rPr>
                <a:t>Inactivity Gap=15 seconds</a:t>
              </a:r>
            </a:p>
          </p:txBody>
        </p:sp>
        <p:sp>
          <p:nvSpPr>
            <p:cNvPr id="10" name="TextBox 9"/>
            <p:cNvSpPr txBox="1"/>
            <p:nvPr/>
          </p:nvSpPr>
          <p:spPr>
            <a:xfrm>
              <a:off x="1877090" y="3000015"/>
              <a:ext cx="953328" cy="830997"/>
            </a:xfrm>
            <a:prstGeom prst="rect">
              <a:avLst/>
            </a:prstGeom>
            <a:noFill/>
          </p:spPr>
          <p:txBody>
            <a:bodyPr wrap="square" rtlCol="0">
              <a:noAutofit/>
            </a:bodyPr>
            <a:lstStyle/>
            <a:p>
              <a:pPr algn="ctr"/>
              <a:r>
                <a:rPr lang="en-US" sz="1200" dirty="0">
                  <a:solidFill>
                    <a:srgbClr val="7F7F7F"/>
                  </a:solidFill>
                  <a:latin typeface="Sherman Sans Book"/>
                </a:rPr>
                <a:t>Start</a:t>
              </a:r>
              <a:br>
                <a:rPr lang="en-US" sz="1200" dirty="0">
                  <a:solidFill>
                    <a:srgbClr val="BFBFBF"/>
                  </a:solidFill>
                  <a:latin typeface="Sherman Sans Book"/>
                </a:rPr>
              </a:br>
              <a:r>
                <a:rPr lang="en-US" sz="1200" b="1" dirty="0">
                  <a:solidFill>
                    <a:schemeClr val="tx1">
                      <a:lumMod val="65000"/>
                      <a:lumOff val="35000"/>
                    </a:schemeClr>
                  </a:solidFill>
                  <a:latin typeface="Sherman Sans Book"/>
                </a:rPr>
                <a:t>12:00:00</a:t>
              </a:r>
              <a:br>
                <a:rPr lang="en-US" sz="1200" dirty="0">
                  <a:solidFill>
                    <a:schemeClr val="tx1">
                      <a:lumMod val="65000"/>
                      <a:lumOff val="35000"/>
                    </a:schemeClr>
                  </a:solidFill>
                  <a:latin typeface="Sherman Sans Book"/>
                </a:rPr>
              </a:br>
              <a:r>
                <a:rPr lang="en-US" sz="1200" dirty="0">
                  <a:solidFill>
                    <a:srgbClr val="7F7F7F"/>
                  </a:solidFill>
                  <a:latin typeface="Sherman Sans Book"/>
                </a:rPr>
                <a:t>End </a:t>
              </a:r>
              <a:br>
                <a:rPr lang="en-US" sz="1200" dirty="0">
                  <a:solidFill>
                    <a:schemeClr val="tx1">
                      <a:lumMod val="65000"/>
                      <a:lumOff val="35000"/>
                    </a:schemeClr>
                  </a:solidFill>
                  <a:latin typeface="Sherman Sans Book"/>
                </a:rPr>
              </a:br>
              <a:r>
                <a:rPr lang="en-US" sz="1200" b="1" dirty="0">
                  <a:solidFill>
                    <a:schemeClr val="tx1">
                      <a:lumMod val="65000"/>
                      <a:lumOff val="35000"/>
                    </a:schemeClr>
                  </a:solidFill>
                  <a:latin typeface="Sherman Sans Book"/>
                </a:rPr>
                <a:t>12:00:20</a:t>
              </a:r>
            </a:p>
          </p:txBody>
        </p:sp>
        <p:sp>
          <p:nvSpPr>
            <p:cNvPr id="11" name="TextBox 10"/>
            <p:cNvSpPr txBox="1"/>
            <p:nvPr/>
          </p:nvSpPr>
          <p:spPr>
            <a:xfrm>
              <a:off x="1877090" y="4347528"/>
              <a:ext cx="953328" cy="830997"/>
            </a:xfrm>
            <a:prstGeom prst="rect">
              <a:avLst/>
            </a:prstGeom>
            <a:noFill/>
          </p:spPr>
          <p:txBody>
            <a:bodyPr wrap="square" rtlCol="0">
              <a:noAutofit/>
            </a:bodyPr>
            <a:lstStyle/>
            <a:p>
              <a:pPr algn="ctr"/>
              <a:r>
                <a:rPr lang="en-US" sz="1200" dirty="0">
                  <a:solidFill>
                    <a:srgbClr val="7F7F7F"/>
                  </a:solidFill>
                  <a:latin typeface="Sherman Sans Book"/>
                </a:rPr>
                <a:t>Start</a:t>
              </a:r>
              <a:br>
                <a:rPr lang="en-US" sz="1200" dirty="0">
                  <a:solidFill>
                    <a:schemeClr val="tx1">
                      <a:lumMod val="65000"/>
                      <a:lumOff val="35000"/>
                    </a:schemeClr>
                  </a:solidFill>
                  <a:latin typeface="Sherman Sans Book"/>
                </a:rPr>
              </a:br>
              <a:r>
                <a:rPr lang="en-US" sz="1200" b="1" dirty="0">
                  <a:solidFill>
                    <a:schemeClr val="tx1">
                      <a:lumMod val="65000"/>
                      <a:lumOff val="35000"/>
                    </a:schemeClr>
                  </a:solidFill>
                  <a:latin typeface="Sherman Sans Book"/>
                </a:rPr>
                <a:t>12:00:20</a:t>
              </a:r>
              <a:br>
                <a:rPr lang="en-US" sz="1200" dirty="0">
                  <a:solidFill>
                    <a:schemeClr val="tx1">
                      <a:lumMod val="65000"/>
                      <a:lumOff val="35000"/>
                    </a:schemeClr>
                  </a:solidFill>
                  <a:latin typeface="Sherman Sans Book"/>
                </a:rPr>
              </a:br>
              <a:r>
                <a:rPr lang="en-US" sz="1200" dirty="0">
                  <a:solidFill>
                    <a:srgbClr val="7F7F7F"/>
                  </a:solidFill>
                  <a:latin typeface="Sherman Sans Book"/>
                </a:rPr>
                <a:t>End</a:t>
              </a:r>
              <a:r>
                <a:rPr lang="en-US" sz="1200" dirty="0">
                  <a:solidFill>
                    <a:srgbClr val="BFBFBF"/>
                  </a:solidFill>
                  <a:latin typeface="Sherman Sans Book"/>
                </a:rPr>
                <a:t> </a:t>
              </a:r>
              <a:br>
                <a:rPr lang="en-US" sz="1200" dirty="0">
                  <a:solidFill>
                    <a:schemeClr val="tx1">
                      <a:lumMod val="65000"/>
                      <a:lumOff val="35000"/>
                    </a:schemeClr>
                  </a:solidFill>
                  <a:latin typeface="Sherman Sans Book"/>
                </a:rPr>
              </a:br>
              <a:r>
                <a:rPr lang="en-US" sz="1200" b="1" dirty="0">
                  <a:solidFill>
                    <a:schemeClr val="tx1">
                      <a:lumMod val="65000"/>
                      <a:lumOff val="35000"/>
                    </a:schemeClr>
                  </a:solidFill>
                  <a:latin typeface="Sherman Sans Book"/>
                </a:rPr>
                <a:t>12:00:40</a:t>
              </a:r>
            </a:p>
          </p:txBody>
        </p:sp>
        <p:sp>
          <p:nvSpPr>
            <p:cNvPr id="12" name="TextBox 11"/>
            <p:cNvSpPr txBox="1"/>
            <p:nvPr/>
          </p:nvSpPr>
          <p:spPr>
            <a:xfrm>
              <a:off x="4001946" y="2975951"/>
              <a:ext cx="953328" cy="830997"/>
            </a:xfrm>
            <a:prstGeom prst="rect">
              <a:avLst/>
            </a:prstGeom>
            <a:noFill/>
          </p:spPr>
          <p:txBody>
            <a:bodyPr wrap="square" rtlCol="0">
              <a:noAutofit/>
            </a:bodyPr>
            <a:lstStyle/>
            <a:p>
              <a:pPr algn="ctr"/>
              <a:r>
                <a:rPr lang="en-US" sz="1200" dirty="0">
                  <a:solidFill>
                    <a:srgbClr val="7F7F7F"/>
                  </a:solidFill>
                  <a:latin typeface="Sherman Sans Book"/>
                </a:rPr>
                <a:t>Start</a:t>
              </a:r>
              <a:br>
                <a:rPr lang="en-US" sz="1200" dirty="0">
                  <a:solidFill>
                    <a:schemeClr val="tx1">
                      <a:lumMod val="65000"/>
                      <a:lumOff val="35000"/>
                    </a:schemeClr>
                  </a:solidFill>
                  <a:latin typeface="Sherman Sans Book"/>
                </a:rPr>
              </a:br>
              <a:r>
                <a:rPr lang="en-US" sz="1200" b="1" dirty="0">
                  <a:solidFill>
                    <a:schemeClr val="tx1">
                      <a:lumMod val="65000"/>
                      <a:lumOff val="35000"/>
                    </a:schemeClr>
                  </a:solidFill>
                  <a:latin typeface="Sherman Sans Book"/>
                </a:rPr>
                <a:t>12:00:00</a:t>
              </a:r>
              <a:br>
                <a:rPr lang="en-US" sz="1200" dirty="0">
                  <a:solidFill>
                    <a:schemeClr val="tx1">
                      <a:lumMod val="65000"/>
                      <a:lumOff val="35000"/>
                    </a:schemeClr>
                  </a:solidFill>
                  <a:latin typeface="Sherman Sans Book"/>
                </a:rPr>
              </a:br>
              <a:r>
                <a:rPr lang="en-US" sz="1200" dirty="0">
                  <a:solidFill>
                    <a:srgbClr val="7F7F7F"/>
                  </a:solidFill>
                  <a:latin typeface="Sherman Sans Book"/>
                </a:rPr>
                <a:t>End </a:t>
              </a:r>
              <a:br>
                <a:rPr lang="en-US" sz="1200" dirty="0">
                  <a:solidFill>
                    <a:schemeClr val="tx1">
                      <a:lumMod val="65000"/>
                      <a:lumOff val="35000"/>
                    </a:schemeClr>
                  </a:solidFill>
                  <a:latin typeface="Sherman Sans Book"/>
                </a:rPr>
              </a:br>
              <a:r>
                <a:rPr lang="en-US" sz="1200" b="1" dirty="0">
                  <a:solidFill>
                    <a:schemeClr val="tx1">
                      <a:lumMod val="65000"/>
                      <a:lumOff val="35000"/>
                    </a:schemeClr>
                  </a:solidFill>
                  <a:latin typeface="Sherman Sans Book"/>
                </a:rPr>
                <a:t>12:00:20</a:t>
              </a:r>
            </a:p>
          </p:txBody>
        </p:sp>
        <p:sp>
          <p:nvSpPr>
            <p:cNvPr id="13" name="TextBox 12"/>
            <p:cNvSpPr txBox="1"/>
            <p:nvPr/>
          </p:nvSpPr>
          <p:spPr>
            <a:xfrm>
              <a:off x="5005983" y="3614996"/>
              <a:ext cx="953328" cy="830997"/>
            </a:xfrm>
            <a:prstGeom prst="rect">
              <a:avLst/>
            </a:prstGeom>
            <a:noFill/>
          </p:spPr>
          <p:txBody>
            <a:bodyPr wrap="square" rtlCol="0">
              <a:noAutofit/>
            </a:bodyPr>
            <a:lstStyle/>
            <a:p>
              <a:pPr algn="ctr"/>
              <a:r>
                <a:rPr lang="en-US" sz="1200" dirty="0">
                  <a:solidFill>
                    <a:srgbClr val="7F7F7F"/>
                  </a:solidFill>
                  <a:latin typeface="Sherman Sans Book"/>
                </a:rPr>
                <a:t>Start</a:t>
              </a:r>
              <a:br>
                <a:rPr lang="en-US" sz="1200" dirty="0">
                  <a:solidFill>
                    <a:srgbClr val="BFBFBF"/>
                  </a:solidFill>
                  <a:latin typeface="Sherman Sans Book"/>
                </a:rPr>
              </a:br>
              <a:r>
                <a:rPr lang="en-US" sz="1200" b="1" dirty="0">
                  <a:solidFill>
                    <a:schemeClr val="tx1">
                      <a:lumMod val="65000"/>
                      <a:lumOff val="35000"/>
                    </a:schemeClr>
                  </a:solidFill>
                  <a:latin typeface="Sherman Sans Book"/>
                </a:rPr>
                <a:t>12:00:10</a:t>
              </a:r>
              <a:br>
                <a:rPr lang="en-US" sz="1200" dirty="0">
                  <a:solidFill>
                    <a:schemeClr val="tx1">
                      <a:lumMod val="65000"/>
                      <a:lumOff val="35000"/>
                    </a:schemeClr>
                  </a:solidFill>
                  <a:latin typeface="Sherman Sans Book"/>
                </a:rPr>
              </a:br>
              <a:r>
                <a:rPr lang="en-US" sz="1200" dirty="0">
                  <a:solidFill>
                    <a:srgbClr val="7F7F7F"/>
                  </a:solidFill>
                  <a:latin typeface="Sherman Sans Book"/>
                </a:rPr>
                <a:t>End </a:t>
              </a:r>
              <a:br>
                <a:rPr lang="en-US" sz="1200" dirty="0">
                  <a:solidFill>
                    <a:schemeClr val="tx1">
                      <a:lumMod val="65000"/>
                      <a:lumOff val="35000"/>
                    </a:schemeClr>
                  </a:solidFill>
                  <a:latin typeface="Sherman Sans Book"/>
                </a:rPr>
              </a:br>
              <a:r>
                <a:rPr lang="en-US" sz="1200" b="1" dirty="0">
                  <a:solidFill>
                    <a:schemeClr val="tx1">
                      <a:lumMod val="65000"/>
                      <a:lumOff val="35000"/>
                    </a:schemeClr>
                  </a:solidFill>
                  <a:latin typeface="Sherman Sans Book"/>
                </a:rPr>
                <a:t>12:00:30</a:t>
              </a:r>
            </a:p>
          </p:txBody>
        </p:sp>
        <p:sp>
          <p:nvSpPr>
            <p:cNvPr id="14" name="TextBox 13"/>
            <p:cNvSpPr txBox="1"/>
            <p:nvPr/>
          </p:nvSpPr>
          <p:spPr>
            <a:xfrm>
              <a:off x="5986624" y="4242013"/>
              <a:ext cx="953328" cy="830997"/>
            </a:xfrm>
            <a:prstGeom prst="rect">
              <a:avLst/>
            </a:prstGeom>
            <a:noFill/>
          </p:spPr>
          <p:txBody>
            <a:bodyPr wrap="square" rtlCol="0">
              <a:noAutofit/>
            </a:bodyPr>
            <a:lstStyle/>
            <a:p>
              <a:pPr algn="ctr"/>
              <a:r>
                <a:rPr lang="en-US" sz="1200" dirty="0">
                  <a:solidFill>
                    <a:srgbClr val="7F7F7F"/>
                  </a:solidFill>
                  <a:latin typeface="Sherman Sans Book"/>
                </a:rPr>
                <a:t>Start</a:t>
              </a:r>
              <a:br>
                <a:rPr lang="en-US" sz="1200" dirty="0">
                  <a:solidFill>
                    <a:schemeClr val="tx1">
                      <a:lumMod val="65000"/>
                      <a:lumOff val="35000"/>
                    </a:schemeClr>
                  </a:solidFill>
                  <a:latin typeface="Sherman Sans Book"/>
                </a:rPr>
              </a:br>
              <a:r>
                <a:rPr lang="en-US" sz="1200" b="1" dirty="0">
                  <a:solidFill>
                    <a:schemeClr val="tx1">
                      <a:lumMod val="65000"/>
                      <a:lumOff val="35000"/>
                    </a:schemeClr>
                  </a:solidFill>
                  <a:latin typeface="Sherman Sans Book"/>
                </a:rPr>
                <a:t>12:00:20</a:t>
              </a:r>
              <a:br>
                <a:rPr lang="en-US" sz="1200" dirty="0">
                  <a:solidFill>
                    <a:schemeClr val="tx1">
                      <a:lumMod val="65000"/>
                      <a:lumOff val="35000"/>
                    </a:schemeClr>
                  </a:solidFill>
                  <a:latin typeface="Sherman Sans Book"/>
                </a:rPr>
              </a:br>
              <a:r>
                <a:rPr lang="en-US" sz="1200" dirty="0">
                  <a:solidFill>
                    <a:srgbClr val="7F7F7F"/>
                  </a:solidFill>
                  <a:latin typeface="Sherman Sans Book"/>
                </a:rPr>
                <a:t>End </a:t>
              </a:r>
              <a:br>
                <a:rPr lang="en-US" sz="1200" dirty="0">
                  <a:solidFill>
                    <a:schemeClr val="tx1">
                      <a:lumMod val="65000"/>
                      <a:lumOff val="35000"/>
                    </a:schemeClr>
                  </a:solidFill>
                  <a:latin typeface="Sherman Sans Book"/>
                </a:rPr>
              </a:br>
              <a:r>
                <a:rPr lang="en-US" sz="1200" b="1" dirty="0">
                  <a:solidFill>
                    <a:schemeClr val="tx1">
                      <a:lumMod val="65000"/>
                      <a:lumOff val="35000"/>
                    </a:schemeClr>
                  </a:solidFill>
                  <a:latin typeface="Sherman Sans Book"/>
                </a:rPr>
                <a:t>12:00:40</a:t>
              </a:r>
            </a:p>
          </p:txBody>
        </p:sp>
        <p:sp>
          <p:nvSpPr>
            <p:cNvPr id="15" name="TextBox 14"/>
            <p:cNvSpPr txBox="1"/>
            <p:nvPr/>
          </p:nvSpPr>
          <p:spPr>
            <a:xfrm>
              <a:off x="7444905" y="3080448"/>
              <a:ext cx="953328" cy="830997"/>
            </a:xfrm>
            <a:prstGeom prst="rect">
              <a:avLst/>
            </a:prstGeom>
            <a:noFill/>
          </p:spPr>
          <p:txBody>
            <a:bodyPr wrap="square" rtlCol="0">
              <a:noAutofit/>
            </a:bodyPr>
            <a:lstStyle/>
            <a:p>
              <a:pPr algn="ctr"/>
              <a:r>
                <a:rPr lang="en-US" sz="1200" dirty="0">
                  <a:solidFill>
                    <a:srgbClr val="7F7F7F"/>
                  </a:solidFill>
                  <a:latin typeface="Sherman Sans Book"/>
                </a:rPr>
                <a:t>Start</a:t>
              </a:r>
              <a:br>
                <a:rPr lang="en-US" sz="1200" dirty="0">
                  <a:solidFill>
                    <a:schemeClr val="tx1">
                      <a:lumMod val="65000"/>
                      <a:lumOff val="35000"/>
                    </a:schemeClr>
                  </a:solidFill>
                  <a:latin typeface="Sherman Sans Book"/>
                </a:rPr>
              </a:br>
              <a:r>
                <a:rPr lang="en-US" sz="1200" b="1" dirty="0">
                  <a:solidFill>
                    <a:schemeClr val="tx1">
                      <a:lumMod val="65000"/>
                      <a:lumOff val="35000"/>
                    </a:schemeClr>
                  </a:solidFill>
                  <a:latin typeface="Sherman Sans Book"/>
                </a:rPr>
                <a:t>12:00:00</a:t>
              </a:r>
              <a:br>
                <a:rPr lang="en-US" sz="1200" dirty="0">
                  <a:solidFill>
                    <a:schemeClr val="tx1">
                      <a:lumMod val="65000"/>
                      <a:lumOff val="35000"/>
                    </a:schemeClr>
                  </a:solidFill>
                  <a:latin typeface="Sherman Sans Book"/>
                </a:rPr>
              </a:br>
              <a:r>
                <a:rPr lang="en-US" sz="1200" dirty="0">
                  <a:solidFill>
                    <a:srgbClr val="7F7F7F"/>
                  </a:solidFill>
                  <a:latin typeface="Sherman Sans Book"/>
                </a:rPr>
                <a:t>End </a:t>
              </a:r>
              <a:br>
                <a:rPr lang="en-US" sz="1200" dirty="0">
                  <a:solidFill>
                    <a:schemeClr val="tx1">
                      <a:lumMod val="65000"/>
                      <a:lumOff val="35000"/>
                    </a:schemeClr>
                  </a:solidFill>
                  <a:latin typeface="Sherman Sans Book"/>
                </a:rPr>
              </a:br>
              <a:r>
                <a:rPr lang="en-US" sz="1200" b="1" dirty="0">
                  <a:solidFill>
                    <a:schemeClr val="tx1">
                      <a:lumMod val="65000"/>
                      <a:lumOff val="35000"/>
                    </a:schemeClr>
                  </a:solidFill>
                  <a:latin typeface="Sherman Sans Book"/>
                </a:rPr>
                <a:t>12:00:25</a:t>
              </a:r>
            </a:p>
          </p:txBody>
        </p:sp>
        <p:sp>
          <p:nvSpPr>
            <p:cNvPr id="16" name="TextBox 15"/>
            <p:cNvSpPr txBox="1"/>
            <p:nvPr/>
          </p:nvSpPr>
          <p:spPr>
            <a:xfrm>
              <a:off x="7444905" y="4848028"/>
              <a:ext cx="953328" cy="830997"/>
            </a:xfrm>
            <a:prstGeom prst="rect">
              <a:avLst/>
            </a:prstGeom>
            <a:noFill/>
          </p:spPr>
          <p:txBody>
            <a:bodyPr wrap="square" rtlCol="0">
              <a:noAutofit/>
            </a:bodyPr>
            <a:lstStyle/>
            <a:p>
              <a:pPr algn="ctr"/>
              <a:r>
                <a:rPr lang="en-US" sz="1200" dirty="0">
                  <a:solidFill>
                    <a:srgbClr val="7F7F7F"/>
                  </a:solidFill>
                  <a:latin typeface="Sherman Sans Book"/>
                </a:rPr>
                <a:t>Start</a:t>
              </a:r>
              <a:br>
                <a:rPr lang="en-US" sz="1200" dirty="0">
                  <a:solidFill>
                    <a:schemeClr val="tx1">
                      <a:lumMod val="65000"/>
                      <a:lumOff val="35000"/>
                    </a:schemeClr>
                  </a:solidFill>
                  <a:latin typeface="Sherman Sans Book"/>
                </a:rPr>
              </a:br>
              <a:r>
                <a:rPr lang="en-US" sz="1200" b="1" dirty="0">
                  <a:solidFill>
                    <a:schemeClr val="tx1">
                      <a:lumMod val="65000"/>
                      <a:lumOff val="35000"/>
                    </a:schemeClr>
                  </a:solidFill>
                  <a:latin typeface="Sherman Sans Book"/>
                </a:rPr>
                <a:t>12:00:30</a:t>
              </a:r>
              <a:br>
                <a:rPr lang="en-US" sz="1200" b="1" dirty="0">
                  <a:solidFill>
                    <a:schemeClr val="tx1">
                      <a:lumMod val="65000"/>
                      <a:lumOff val="35000"/>
                    </a:schemeClr>
                  </a:solidFill>
                  <a:latin typeface="Sherman Sans Book"/>
                </a:rPr>
              </a:br>
              <a:r>
                <a:rPr lang="en-US" sz="1200" dirty="0">
                  <a:solidFill>
                    <a:srgbClr val="7F7F7F"/>
                  </a:solidFill>
                  <a:latin typeface="Sherman Sans Book"/>
                </a:rPr>
                <a:t>End </a:t>
              </a:r>
              <a:br>
                <a:rPr lang="en-US" sz="1200" dirty="0">
                  <a:solidFill>
                    <a:schemeClr val="tx1">
                      <a:lumMod val="65000"/>
                      <a:lumOff val="35000"/>
                    </a:schemeClr>
                  </a:solidFill>
                  <a:latin typeface="Sherman Sans Book"/>
                </a:rPr>
              </a:br>
              <a:r>
                <a:rPr lang="en-US" sz="1200" b="1" dirty="0">
                  <a:solidFill>
                    <a:schemeClr val="tx1">
                      <a:lumMod val="65000"/>
                      <a:lumOff val="35000"/>
                    </a:schemeClr>
                  </a:solidFill>
                  <a:latin typeface="Sherman Sans Book"/>
                </a:rPr>
                <a:t>12:00:50</a:t>
              </a:r>
            </a:p>
          </p:txBody>
        </p:sp>
        <p:sp>
          <p:nvSpPr>
            <p:cNvPr id="17" name="TextBox 16"/>
            <p:cNvSpPr txBox="1"/>
            <p:nvPr/>
          </p:nvSpPr>
          <p:spPr>
            <a:xfrm>
              <a:off x="7759981" y="4296953"/>
              <a:ext cx="1121970" cy="461665"/>
            </a:xfrm>
            <a:prstGeom prst="rect">
              <a:avLst/>
            </a:prstGeom>
            <a:noFill/>
          </p:spPr>
          <p:txBody>
            <a:bodyPr wrap="square" rtlCol="0">
              <a:noAutofit/>
            </a:bodyPr>
            <a:lstStyle/>
            <a:p>
              <a:pPr algn="ctr"/>
              <a:r>
                <a:rPr lang="en-US" sz="1200" dirty="0">
                  <a:solidFill>
                    <a:srgbClr val="7F7F7F"/>
                  </a:solidFill>
                  <a:latin typeface="Sherman Sans Book"/>
                </a:rPr>
                <a:t>15 secs after the last event</a:t>
              </a:r>
            </a:p>
          </p:txBody>
        </p:sp>
        <p:cxnSp>
          <p:nvCxnSpPr>
            <p:cNvPr id="20" name="Straight Arrow Connector 19"/>
            <p:cNvCxnSpPr/>
            <p:nvPr/>
          </p:nvCxnSpPr>
          <p:spPr>
            <a:xfrm flipH="1" flipV="1">
              <a:off x="8019803" y="3857897"/>
              <a:ext cx="330926" cy="478972"/>
            </a:xfrm>
            <a:prstGeom prst="straightConnector1">
              <a:avLst/>
            </a:prstGeom>
            <a:ln w="19050">
              <a:solidFill>
                <a:srgbClr val="9B9B9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8202682" y="4788944"/>
              <a:ext cx="148047" cy="610370"/>
            </a:xfrm>
            <a:prstGeom prst="straightConnector1">
              <a:avLst/>
            </a:prstGeom>
            <a:ln w="19050">
              <a:solidFill>
                <a:srgbClr val="9B9B9B"/>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39539" y="2832840"/>
              <a:ext cx="1590698" cy="276999"/>
            </a:xfrm>
            <a:prstGeom prst="rect">
              <a:avLst/>
            </a:prstGeom>
            <a:noFill/>
          </p:spPr>
          <p:txBody>
            <a:bodyPr wrap="square" rtlCol="0">
              <a:noAutofit/>
            </a:bodyPr>
            <a:lstStyle/>
            <a:p>
              <a:pPr algn="ctr"/>
              <a:r>
                <a:rPr lang="en-US" sz="1200" dirty="0">
                  <a:solidFill>
                    <a:srgbClr val="7F7F7F"/>
                  </a:solidFill>
                  <a:latin typeface="Sherman Sans Book"/>
                </a:rPr>
                <a:t>12:00:00 FTisiot: “A”</a:t>
              </a:r>
            </a:p>
          </p:txBody>
        </p:sp>
        <p:sp>
          <p:nvSpPr>
            <p:cNvPr id="27" name="TextBox 26"/>
            <p:cNvSpPr txBox="1"/>
            <p:nvPr/>
          </p:nvSpPr>
          <p:spPr>
            <a:xfrm>
              <a:off x="139539" y="3294401"/>
              <a:ext cx="1590698" cy="276999"/>
            </a:xfrm>
            <a:prstGeom prst="rect">
              <a:avLst/>
            </a:prstGeom>
            <a:noFill/>
          </p:spPr>
          <p:txBody>
            <a:bodyPr wrap="square" rtlCol="0">
              <a:noAutofit/>
            </a:bodyPr>
            <a:lstStyle/>
            <a:p>
              <a:pPr algn="ctr"/>
              <a:r>
                <a:rPr lang="en-US" sz="1200" dirty="0">
                  <a:solidFill>
                    <a:srgbClr val="7F7F7F"/>
                  </a:solidFill>
                  <a:latin typeface="Sherman Sans Book"/>
                </a:rPr>
                <a:t>12:00:10 FTisiot: “B”</a:t>
              </a:r>
            </a:p>
          </p:txBody>
        </p:sp>
        <p:sp>
          <p:nvSpPr>
            <p:cNvPr id="28" name="TextBox 27"/>
            <p:cNvSpPr txBox="1"/>
            <p:nvPr/>
          </p:nvSpPr>
          <p:spPr>
            <a:xfrm>
              <a:off x="139539" y="4601076"/>
              <a:ext cx="1590698" cy="276999"/>
            </a:xfrm>
            <a:prstGeom prst="rect">
              <a:avLst/>
            </a:prstGeom>
            <a:noFill/>
          </p:spPr>
          <p:txBody>
            <a:bodyPr wrap="square" rtlCol="0">
              <a:noAutofit/>
            </a:bodyPr>
            <a:lstStyle/>
            <a:p>
              <a:pPr algn="ctr"/>
              <a:r>
                <a:rPr lang="en-US" sz="1200" dirty="0">
                  <a:solidFill>
                    <a:srgbClr val="7F7F7F"/>
                  </a:solidFill>
                  <a:latin typeface="Sherman Sans Book"/>
                </a:rPr>
                <a:t>12:00:30 FTisiot: “C”</a:t>
              </a:r>
            </a:p>
          </p:txBody>
        </p:sp>
        <p:sp>
          <p:nvSpPr>
            <p:cNvPr id="29" name="TextBox 28"/>
            <p:cNvSpPr txBox="1"/>
            <p:nvPr/>
          </p:nvSpPr>
          <p:spPr>
            <a:xfrm>
              <a:off x="139539" y="4816291"/>
              <a:ext cx="1590698" cy="276999"/>
            </a:xfrm>
            <a:prstGeom prst="rect">
              <a:avLst/>
            </a:prstGeom>
            <a:noFill/>
          </p:spPr>
          <p:txBody>
            <a:bodyPr wrap="square" rtlCol="0">
              <a:noAutofit/>
            </a:bodyPr>
            <a:lstStyle/>
            <a:p>
              <a:pPr algn="ctr"/>
              <a:r>
                <a:rPr lang="en-US" sz="1200" dirty="0">
                  <a:solidFill>
                    <a:srgbClr val="7F7F7F"/>
                  </a:solidFill>
                  <a:latin typeface="Sherman Sans Book"/>
                </a:rPr>
                <a:t>12:00:35 FTisiot: “D”</a:t>
              </a:r>
            </a:p>
          </p:txBody>
        </p:sp>
        <p:cxnSp>
          <p:nvCxnSpPr>
            <p:cNvPr id="30" name="Straight Arrow Connector 29"/>
            <p:cNvCxnSpPr/>
            <p:nvPr/>
          </p:nvCxnSpPr>
          <p:spPr>
            <a:xfrm>
              <a:off x="179351" y="2771126"/>
              <a:ext cx="0" cy="3029895"/>
            </a:xfrm>
            <a:prstGeom prst="straightConnector1">
              <a:avLst/>
            </a:prstGeom>
            <a:ln w="19050">
              <a:solidFill>
                <a:srgbClr val="9B9B9B"/>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32" name="Picture 2" descr="Windowing">
              <a:extLst>
                <a:ext uri="{FF2B5EF4-FFF2-40B4-BE49-F238E27FC236}">
                  <a16:creationId xmlns:a16="http://schemas.microsoft.com/office/drawing/2014/main" id="{5BBB1BAE-CBA8-4809-B8AD-3482F52129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9" t="1710" r="85429" b="92381"/>
            <a:stretch/>
          </p:blipFill>
          <p:spPr bwMode="auto">
            <a:xfrm>
              <a:off x="69538" y="2159725"/>
              <a:ext cx="1263005" cy="235132"/>
            </a:xfrm>
            <a:prstGeom prst="rect">
              <a:avLst/>
            </a:prstGeom>
            <a:extLst>
              <a:ext uri="{909E8E84-426E-40DD-AFC4-6F175D3DCCD1}">
                <a14:hiddenFill xmlns:a14="http://schemas.microsoft.com/office/drawing/2010/main">
                  <a:solidFill>
                    <a:srgbClr val="FFFFFF"/>
                  </a:solidFill>
                </a14:hiddenFill>
              </a:ext>
            </a:extLst>
          </p:spPr>
        </p:pic>
        <p:sp>
          <p:nvSpPr>
            <p:cNvPr id="31" name="Right Brace 30"/>
            <p:cNvSpPr/>
            <p:nvPr/>
          </p:nvSpPr>
          <p:spPr>
            <a:xfrm>
              <a:off x="1751413" y="2808776"/>
              <a:ext cx="251354" cy="1174893"/>
            </a:xfrm>
            <a:prstGeom prst="rightBrace">
              <a:avLst>
                <a:gd name="adj1" fmla="val 50263"/>
                <a:gd name="adj2" fmla="val 50000"/>
              </a:avLst>
            </a:prstGeom>
            <a:ln w="476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dirty="0"/>
            </a:p>
          </p:txBody>
        </p:sp>
        <p:sp>
          <p:nvSpPr>
            <p:cNvPr id="35" name="Right Brace 34"/>
            <p:cNvSpPr/>
            <p:nvPr/>
          </p:nvSpPr>
          <p:spPr>
            <a:xfrm>
              <a:off x="1751413" y="4149896"/>
              <a:ext cx="251354" cy="1174893"/>
            </a:xfrm>
            <a:prstGeom prst="rightBrace">
              <a:avLst>
                <a:gd name="adj1" fmla="val 50263"/>
                <a:gd name="adj2" fmla="val 50000"/>
              </a:avLst>
            </a:prstGeom>
            <a:ln w="476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dirty="0"/>
            </a:p>
          </p:txBody>
        </p:sp>
        <p:sp>
          <p:nvSpPr>
            <p:cNvPr id="36" name="Right Brace 35"/>
            <p:cNvSpPr/>
            <p:nvPr/>
          </p:nvSpPr>
          <p:spPr>
            <a:xfrm>
              <a:off x="3840797" y="2808776"/>
              <a:ext cx="251354" cy="1174893"/>
            </a:xfrm>
            <a:prstGeom prst="rightBrace">
              <a:avLst>
                <a:gd name="adj1" fmla="val 50263"/>
                <a:gd name="adj2" fmla="val 50000"/>
              </a:avLst>
            </a:prstGeom>
            <a:ln w="476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dirty="0"/>
            </a:p>
          </p:txBody>
        </p:sp>
        <p:sp>
          <p:nvSpPr>
            <p:cNvPr id="37" name="Right Brace 36"/>
            <p:cNvSpPr/>
            <p:nvPr/>
          </p:nvSpPr>
          <p:spPr>
            <a:xfrm>
              <a:off x="7279789" y="2808776"/>
              <a:ext cx="251354" cy="1397464"/>
            </a:xfrm>
            <a:prstGeom prst="rightBrace">
              <a:avLst>
                <a:gd name="adj1" fmla="val 50263"/>
                <a:gd name="adj2" fmla="val 50000"/>
              </a:avLst>
            </a:prstGeom>
            <a:ln w="476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dirty="0"/>
            </a:p>
          </p:txBody>
        </p:sp>
        <p:sp>
          <p:nvSpPr>
            <p:cNvPr id="38" name="Right Brace 37"/>
            <p:cNvSpPr/>
            <p:nvPr/>
          </p:nvSpPr>
          <p:spPr>
            <a:xfrm>
              <a:off x="4857637" y="3439765"/>
              <a:ext cx="251354" cy="1174893"/>
            </a:xfrm>
            <a:prstGeom prst="rightBrace">
              <a:avLst>
                <a:gd name="adj1" fmla="val 50263"/>
                <a:gd name="adj2" fmla="val 50000"/>
              </a:avLst>
            </a:prstGeom>
            <a:ln w="476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dirty="0"/>
            </a:p>
          </p:txBody>
        </p:sp>
        <p:sp>
          <p:nvSpPr>
            <p:cNvPr id="39" name="Right Brace 38"/>
            <p:cNvSpPr/>
            <p:nvPr/>
          </p:nvSpPr>
          <p:spPr>
            <a:xfrm>
              <a:off x="5832197" y="4076875"/>
              <a:ext cx="251354" cy="1174893"/>
            </a:xfrm>
            <a:prstGeom prst="rightBrace">
              <a:avLst>
                <a:gd name="adj1" fmla="val 50263"/>
                <a:gd name="adj2" fmla="val 50000"/>
              </a:avLst>
            </a:prstGeom>
            <a:ln w="476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dirty="0"/>
            </a:p>
          </p:txBody>
        </p:sp>
        <p:sp>
          <p:nvSpPr>
            <p:cNvPr id="41" name="Right Brace 40"/>
            <p:cNvSpPr/>
            <p:nvPr/>
          </p:nvSpPr>
          <p:spPr>
            <a:xfrm>
              <a:off x="7279789" y="4685211"/>
              <a:ext cx="251354" cy="1175658"/>
            </a:xfrm>
            <a:prstGeom prst="rightBrace">
              <a:avLst>
                <a:gd name="adj1" fmla="val 50263"/>
                <a:gd name="adj2" fmla="val 50000"/>
              </a:avLst>
            </a:prstGeom>
            <a:ln w="476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dirty="0"/>
            </a:p>
          </p:txBody>
        </p:sp>
      </p:grpSp>
    </p:spTree>
    <p:extLst>
      <p:ext uri="{BB962C8B-B14F-4D97-AF65-F5344CB8AC3E}">
        <p14:creationId xmlns:p14="http://schemas.microsoft.com/office/powerpoint/2010/main" val="22067208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64</a:t>
            </a:fld>
            <a:endParaRPr lang="en-US" dirty="0"/>
          </a:p>
        </p:txBody>
      </p:sp>
    </p:spTree>
    <p:extLst>
      <p:ext uri="{BB962C8B-B14F-4D97-AF65-F5344CB8AC3E}">
        <p14:creationId xmlns:p14="http://schemas.microsoft.com/office/powerpoint/2010/main" val="34876427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25949-A974-4F17-BEE4-3D6F58CD65F9}"/>
              </a:ext>
            </a:extLst>
          </p:cNvPr>
          <p:cNvSpPr>
            <a:spLocks noGrp="1"/>
          </p:cNvSpPr>
          <p:nvPr>
            <p:ph type="title"/>
          </p:nvPr>
        </p:nvSpPr>
        <p:spPr/>
        <p:txBody>
          <a:bodyPr/>
          <a:lstStyle/>
          <a:p>
            <a:r>
              <a:rPr lang="en-US" dirty="0"/>
              <a:t>Demo: Windowing</a:t>
            </a:r>
          </a:p>
        </p:txBody>
      </p:sp>
      <p:sp>
        <p:nvSpPr>
          <p:cNvPr id="3" name="Content Placeholder 2">
            <a:extLst>
              <a:ext uri="{FF2B5EF4-FFF2-40B4-BE49-F238E27FC236}">
                <a16:creationId xmlns:a16="http://schemas.microsoft.com/office/drawing/2014/main" id="{15BCDA0E-6783-4705-B1A6-C26E723219BF}"/>
              </a:ext>
            </a:extLst>
          </p:cNvPr>
          <p:cNvSpPr>
            <a:spLocks noGrp="1"/>
          </p:cNvSpPr>
          <p:nvPr>
            <p:ph idx="4294967295"/>
          </p:nvPr>
        </p:nvSpPr>
        <p:spPr>
          <a:xfrm>
            <a:off x="768096" y="2286000"/>
            <a:ext cx="7290055" cy="4023360"/>
          </a:xfrm>
        </p:spPr>
        <p:txBody>
          <a:bodyPr/>
          <a:lstStyle/>
          <a:p>
            <a:r>
              <a:rPr lang="en-US" dirty="0"/>
              <a:t>Tumbling window </a:t>
            </a:r>
          </a:p>
          <a:p>
            <a:r>
              <a:rPr lang="en-US" dirty="0"/>
              <a:t>Hopping window</a:t>
            </a:r>
          </a:p>
          <a:p>
            <a:r>
              <a:rPr lang="en-US" dirty="0"/>
              <a:t>Session window</a:t>
            </a:r>
          </a:p>
        </p:txBody>
      </p:sp>
      <p:sp>
        <p:nvSpPr>
          <p:cNvPr id="4" name="Footer Placeholder 3">
            <a:extLst>
              <a:ext uri="{FF2B5EF4-FFF2-40B4-BE49-F238E27FC236}">
                <a16:creationId xmlns:a16="http://schemas.microsoft.com/office/drawing/2014/main" id="{DF7174B7-55D3-4666-A427-7F08C26BB14D}"/>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09616C45-2743-4C79-B68E-83D98400B83A}"/>
              </a:ext>
            </a:extLst>
          </p:cNvPr>
          <p:cNvSpPr>
            <a:spLocks noGrp="1"/>
          </p:cNvSpPr>
          <p:nvPr>
            <p:ph type="sldNum" sz="quarter" idx="12"/>
          </p:nvPr>
        </p:nvSpPr>
        <p:spPr/>
        <p:txBody>
          <a:bodyPr/>
          <a:lstStyle/>
          <a:p>
            <a:fld id="{4FAB73BC-B049-4115-A692-8D63A059BFB8}" type="slidenum">
              <a:rPr lang="en-US" smtClean="0"/>
              <a:pPr/>
              <a:t>65</a:t>
            </a:fld>
            <a:endParaRPr lang="en-US" dirty="0"/>
          </a:p>
        </p:txBody>
      </p:sp>
    </p:spTree>
    <p:extLst>
      <p:ext uri="{BB962C8B-B14F-4D97-AF65-F5344CB8AC3E}">
        <p14:creationId xmlns:p14="http://schemas.microsoft.com/office/powerpoint/2010/main" val="41460560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Rectangle 20">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23" name="Straight Connector 22">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516F6E8-2636-48F4-8332-DA806945DA3E}"/>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D573D05-E87C-46F3-A103-F1E549899FF6}"/>
              </a:ext>
            </a:extLst>
          </p:cNvPr>
          <p:cNvSpPr>
            <a:spLocks noGrp="1"/>
          </p:cNvSpPr>
          <p:nvPr>
            <p:ph type="sldNum" sz="quarter" idx="12"/>
          </p:nvPr>
        </p:nvSpPr>
        <p:spPr/>
        <p:txBody>
          <a:bodyPr>
            <a:noAutofit/>
          </a:bodyPr>
          <a:lstStyle/>
          <a:p>
            <a:fld id="{4FAB73BC-B049-4115-A692-8D63A059BFB8}" type="slidenum">
              <a:rPr lang="en-US" smtClean="0"/>
              <a:pPr/>
              <a:t>66</a:t>
            </a:fld>
            <a:endParaRPr lang="en-US" dirty="0"/>
          </a:p>
        </p:txBody>
      </p:sp>
      <p:sp>
        <p:nvSpPr>
          <p:cNvPr id="2" name="Title 1">
            <a:extLst>
              <a:ext uri="{FF2B5EF4-FFF2-40B4-BE49-F238E27FC236}">
                <a16:creationId xmlns:a16="http://schemas.microsoft.com/office/drawing/2014/main" id="{ED93C1F2-A5B8-4055-B3FB-3B2E5700E5EE}"/>
              </a:ext>
            </a:extLst>
          </p:cNvPr>
          <p:cNvSpPr>
            <a:spLocks noGrp="1"/>
          </p:cNvSpPr>
          <p:nvPr>
            <p:ph type="ctrTitle" idx="4294967295"/>
          </p:nvPr>
        </p:nvSpPr>
        <p:spPr>
          <a:xfrm>
            <a:off x="1084186" y="2942705"/>
            <a:ext cx="4389120" cy="823587"/>
          </a:xfrm>
        </p:spPr>
        <p:txBody>
          <a:bodyPr anchor="b">
            <a:noAutofit/>
          </a:bodyPr>
          <a:lstStyle/>
          <a:p>
            <a:pPr algn="r"/>
            <a:r>
              <a:rPr lang="en-US" dirty="0">
                <a:solidFill>
                  <a:schemeClr val="bg1"/>
                </a:solidFill>
              </a:rPr>
              <a:t>Use Cases for </a:t>
            </a:r>
            <a:r>
              <a:rPr lang="en-US">
                <a:solidFill>
                  <a:schemeClr val="bg1"/>
                </a:solidFill>
              </a:rPr>
              <a:t>Kafka Streams KSQL</a:t>
            </a:r>
            <a:endParaRPr lang="en-US" dirty="0">
              <a:solidFill>
                <a:schemeClr val="bg1"/>
              </a:solidFill>
            </a:endParaRPr>
          </a:p>
        </p:txBody>
      </p:sp>
      <p:pic>
        <p:nvPicPr>
          <p:cNvPr id="14" name="Graphic 13" descr="Refresh">
            <a:extLst>
              <a:ext uri="{FF2B5EF4-FFF2-40B4-BE49-F238E27FC236}">
                <a16:creationId xmlns:a16="http://schemas.microsoft.com/office/drawing/2014/main" id="{78D1AB54-C373-4366-8501-6631781F02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spTree>
    <p:extLst>
      <p:ext uri="{BB962C8B-B14F-4D97-AF65-F5344CB8AC3E}">
        <p14:creationId xmlns:p14="http://schemas.microsoft.com/office/powerpoint/2010/main" val="8722969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D9637-C9AB-46F6-8EA3-9454CD4AFA07}"/>
              </a:ext>
            </a:extLst>
          </p:cNvPr>
          <p:cNvSpPr>
            <a:spLocks noGrp="1"/>
          </p:cNvSpPr>
          <p:nvPr>
            <p:ph type="title"/>
          </p:nvPr>
        </p:nvSpPr>
        <p:spPr/>
        <p:txBody>
          <a:bodyPr/>
          <a:lstStyle/>
          <a:p>
            <a:r>
              <a:rPr lang="en-US" dirty="0"/>
              <a:t>Use Cases for Kafka Streams</a:t>
            </a:r>
          </a:p>
        </p:txBody>
      </p:sp>
      <p:sp>
        <p:nvSpPr>
          <p:cNvPr id="3" name="Content Placeholder 2">
            <a:extLst>
              <a:ext uri="{FF2B5EF4-FFF2-40B4-BE49-F238E27FC236}">
                <a16:creationId xmlns:a16="http://schemas.microsoft.com/office/drawing/2014/main" id="{82EC7026-3E34-457C-9548-34D43C2B39FD}"/>
              </a:ext>
            </a:extLst>
          </p:cNvPr>
          <p:cNvSpPr>
            <a:spLocks noGrp="1"/>
          </p:cNvSpPr>
          <p:nvPr>
            <p:ph idx="4294967295"/>
          </p:nvPr>
        </p:nvSpPr>
        <p:spPr>
          <a:xfrm>
            <a:off x="768096" y="2286000"/>
            <a:ext cx="7290055" cy="4023360"/>
          </a:xfrm>
        </p:spPr>
        <p:txBody>
          <a:bodyPr/>
          <a:lstStyle/>
          <a:p>
            <a:pPr marL="457200" indent="-457200">
              <a:buFont typeface="+mj-lt"/>
              <a:buAutoNum type="arabicPeriod"/>
            </a:pPr>
            <a:r>
              <a:rPr lang="en-US" dirty="0"/>
              <a:t>ETL as a stream</a:t>
            </a:r>
          </a:p>
          <a:p>
            <a:pPr marL="457200" indent="-457200">
              <a:buFont typeface="+mj-lt"/>
              <a:buAutoNum type="arabicPeriod"/>
            </a:pPr>
            <a:r>
              <a:rPr lang="en-US" dirty="0"/>
              <a:t>Anomaly detection</a:t>
            </a:r>
          </a:p>
          <a:p>
            <a:pPr marL="457200" indent="-457200">
              <a:buFont typeface="+mj-lt"/>
              <a:buAutoNum type="arabicPeriod"/>
            </a:pPr>
            <a:r>
              <a:rPr lang="en-US" dirty="0"/>
              <a:t>Real-time monitoring</a:t>
            </a:r>
          </a:p>
        </p:txBody>
      </p:sp>
      <p:sp>
        <p:nvSpPr>
          <p:cNvPr id="4" name="Footer Placeholder 3">
            <a:extLst>
              <a:ext uri="{FF2B5EF4-FFF2-40B4-BE49-F238E27FC236}">
                <a16:creationId xmlns:a16="http://schemas.microsoft.com/office/drawing/2014/main" id="{3396D4A0-0975-46A5-A610-90ABB7E90521}"/>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80F6CDE6-E28C-4483-8C75-D51A133A1EC7}"/>
              </a:ext>
            </a:extLst>
          </p:cNvPr>
          <p:cNvSpPr>
            <a:spLocks noGrp="1"/>
          </p:cNvSpPr>
          <p:nvPr>
            <p:ph type="sldNum" sz="quarter" idx="12"/>
          </p:nvPr>
        </p:nvSpPr>
        <p:spPr/>
        <p:txBody>
          <a:bodyPr/>
          <a:lstStyle/>
          <a:p>
            <a:fld id="{4FAB73BC-B049-4115-A692-8D63A059BFB8}" type="slidenum">
              <a:rPr lang="en-US" smtClean="0"/>
              <a:pPr/>
              <a:t>67</a:t>
            </a:fld>
            <a:endParaRPr lang="en-US" dirty="0"/>
          </a:p>
        </p:txBody>
      </p:sp>
    </p:spTree>
    <p:extLst>
      <p:ext uri="{BB962C8B-B14F-4D97-AF65-F5344CB8AC3E}">
        <p14:creationId xmlns:p14="http://schemas.microsoft.com/office/powerpoint/2010/main" val="18133181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DA281-892F-41EC-BF93-88F50143AD00}"/>
              </a:ext>
            </a:extLst>
          </p:cNvPr>
          <p:cNvSpPr>
            <a:spLocks noGrp="1"/>
          </p:cNvSpPr>
          <p:nvPr>
            <p:ph type="title"/>
          </p:nvPr>
        </p:nvSpPr>
        <p:spPr/>
        <p:txBody>
          <a:bodyPr/>
          <a:lstStyle/>
          <a:p>
            <a:r>
              <a:rPr lang="en-US"/>
              <a:t>ETL: Extract-Transform-Load</a:t>
            </a:r>
            <a:endParaRPr lang="en-US" dirty="0"/>
          </a:p>
        </p:txBody>
      </p:sp>
      <p:sp>
        <p:nvSpPr>
          <p:cNvPr id="4" name="Footer Placeholder 3">
            <a:extLst>
              <a:ext uri="{FF2B5EF4-FFF2-40B4-BE49-F238E27FC236}">
                <a16:creationId xmlns:a16="http://schemas.microsoft.com/office/drawing/2014/main" id="{4D743F70-079E-44A2-893E-A2ED437552BF}"/>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A9AA208C-5FB2-4129-9C07-AF3CD59F4ECC}"/>
              </a:ext>
            </a:extLst>
          </p:cNvPr>
          <p:cNvSpPr>
            <a:spLocks noGrp="1"/>
          </p:cNvSpPr>
          <p:nvPr>
            <p:ph type="sldNum" sz="quarter" idx="12"/>
          </p:nvPr>
        </p:nvSpPr>
        <p:spPr/>
        <p:txBody>
          <a:bodyPr/>
          <a:lstStyle/>
          <a:p>
            <a:fld id="{4FAB73BC-B049-4115-A692-8D63A059BFB8}" type="slidenum">
              <a:rPr lang="en-US" smtClean="0"/>
              <a:pPr/>
              <a:t>68</a:t>
            </a:fld>
            <a:endParaRPr lang="en-US" dirty="0"/>
          </a:p>
        </p:txBody>
      </p:sp>
      <p:sp>
        <p:nvSpPr>
          <p:cNvPr id="3" name="Content Placeholder 2">
            <a:extLst>
              <a:ext uri="{FF2B5EF4-FFF2-40B4-BE49-F238E27FC236}">
                <a16:creationId xmlns:a16="http://schemas.microsoft.com/office/drawing/2014/main" id="{51949E9A-2EFD-4714-A4FA-1F487990E99F}"/>
              </a:ext>
            </a:extLst>
          </p:cNvPr>
          <p:cNvSpPr>
            <a:spLocks noGrp="1"/>
          </p:cNvSpPr>
          <p:nvPr>
            <p:ph sz="half" idx="13"/>
          </p:nvPr>
        </p:nvSpPr>
        <p:spPr>
          <a:xfrm>
            <a:off x="768096" y="3252486"/>
            <a:ext cx="3566160" cy="3056874"/>
          </a:xfrm>
        </p:spPr>
        <p:txBody>
          <a:bodyPr/>
          <a:lstStyle/>
          <a:p>
            <a:r>
              <a:rPr lang="en-US" dirty="0"/>
              <a:t>Traditional ETL is a batch process that must be “kicked off” at a given point in time.</a:t>
            </a:r>
          </a:p>
          <a:p>
            <a:r>
              <a:rPr lang="en-US" dirty="0"/>
              <a:t>Manipulations occur over often large sets of records, but less frequently.</a:t>
            </a:r>
          </a:p>
        </p:txBody>
      </p:sp>
      <p:sp>
        <p:nvSpPr>
          <p:cNvPr id="6" name="Content Placeholder 5">
            <a:extLst>
              <a:ext uri="{FF2B5EF4-FFF2-40B4-BE49-F238E27FC236}">
                <a16:creationId xmlns:a16="http://schemas.microsoft.com/office/drawing/2014/main" id="{62BD7FCC-3C6B-43E8-B948-C28720BCA4EC}"/>
              </a:ext>
            </a:extLst>
          </p:cNvPr>
          <p:cNvSpPr>
            <a:spLocks noGrp="1"/>
          </p:cNvSpPr>
          <p:nvPr>
            <p:ph sz="half" idx="14"/>
          </p:nvPr>
        </p:nvSpPr>
        <p:spPr>
          <a:xfrm>
            <a:off x="4491990" y="3252486"/>
            <a:ext cx="3566160" cy="3056874"/>
          </a:xfrm>
        </p:spPr>
        <p:txBody>
          <a:bodyPr/>
          <a:lstStyle/>
          <a:p>
            <a:r>
              <a:rPr lang="en-US"/>
              <a:t>The Kafka way is to process the data as they arrive in real time.</a:t>
            </a:r>
          </a:p>
          <a:p>
            <a:r>
              <a:rPr lang="en-US"/>
              <a:t>Manipulations occur one record at a time, and more frequently.</a:t>
            </a:r>
            <a:endParaRPr lang="en-US" dirty="0"/>
          </a:p>
        </p:txBody>
      </p:sp>
      <p:sp>
        <p:nvSpPr>
          <p:cNvPr id="13" name="Content Placeholder 2">
            <a:extLst>
              <a:ext uri="{FF2B5EF4-FFF2-40B4-BE49-F238E27FC236}">
                <a16:creationId xmlns:a16="http://schemas.microsoft.com/office/drawing/2014/main" id="{F3F12CDA-4EE1-43B0-850E-96A4492A2CCC}"/>
              </a:ext>
            </a:extLst>
          </p:cNvPr>
          <p:cNvSpPr txBox="1">
            <a:spLocks/>
          </p:cNvSpPr>
          <p:nvPr/>
        </p:nvSpPr>
        <p:spPr>
          <a:xfrm>
            <a:off x="768096" y="2286001"/>
            <a:ext cx="7290055" cy="805142"/>
          </a:xfrm>
          <a:prstGeom prst="rect">
            <a:avLst/>
          </a:prstGeom>
        </p:spPr>
        <p:txBody>
          <a:bodyPr vert="horz" lIns="45720" tIns="45720" rIns="45720" bIns="45720" rtlCol="0">
            <a:noAutofit/>
          </a:bodyPr>
          <a:lstStyle>
            <a:lvl1pPr marL="91440" indent="-91440" algn="l" defTabSz="914400" rtl="0" eaLnBrk="1" latinLnBrk="0" hangingPunct="1">
              <a:lnSpc>
                <a:spcPct val="100000"/>
              </a:lnSpc>
              <a:spcBef>
                <a:spcPts val="600"/>
              </a:spcBef>
              <a:spcAft>
                <a:spcPts val="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265176" indent="-137160" algn="l" defTabSz="914400" rtl="0" eaLnBrk="1" latinLnBrk="0" hangingPunct="1">
              <a:lnSpc>
                <a:spcPct val="100000"/>
              </a:lnSpc>
              <a:spcBef>
                <a:spcPts val="600"/>
              </a:spcBef>
              <a:spcAft>
                <a:spcPts val="0"/>
              </a:spcAft>
              <a:buClr>
                <a:srgbClr val="002060"/>
              </a:buClr>
              <a:buFont typeface="Wingdings 3" pitchFamily="18" charset="2"/>
              <a:buChar char=""/>
              <a:defRPr sz="1800" kern="1200">
                <a:solidFill>
                  <a:schemeClr val="tx1">
                    <a:lumMod val="65000"/>
                    <a:lumOff val="35000"/>
                  </a:schemeClr>
                </a:solidFill>
                <a:latin typeface="Sherman Sans Book" charset="0"/>
                <a:ea typeface="Sherman Sans Book" charset="0"/>
                <a:cs typeface="Sherman Sans Book" charset="0"/>
              </a:defRPr>
            </a:lvl2pPr>
            <a:lvl3pPr marL="448056"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3pPr>
            <a:lvl4pPr marL="594360"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4pPr>
            <a:lvl5pPr marL="777240"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These tools are designed to move data from system to system, manipulating the data from the source to fit the needs of the target.</a:t>
            </a:r>
          </a:p>
        </p:txBody>
      </p:sp>
    </p:spTree>
    <p:extLst>
      <p:ext uri="{BB962C8B-B14F-4D97-AF65-F5344CB8AC3E}">
        <p14:creationId xmlns:p14="http://schemas.microsoft.com/office/powerpoint/2010/main" val="37924929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F0EA7-E08F-4277-8A87-C725DC9F0616}"/>
              </a:ext>
            </a:extLst>
          </p:cNvPr>
          <p:cNvSpPr>
            <a:spLocks noGrp="1"/>
          </p:cNvSpPr>
          <p:nvPr>
            <p:ph type="title"/>
          </p:nvPr>
        </p:nvSpPr>
        <p:spPr/>
        <p:txBody>
          <a:bodyPr/>
          <a:lstStyle/>
          <a:p>
            <a:r>
              <a:rPr lang="en-US" dirty="0"/>
              <a:t>Streaming ETL</a:t>
            </a:r>
          </a:p>
        </p:txBody>
      </p:sp>
      <p:sp>
        <p:nvSpPr>
          <p:cNvPr id="3" name="Content Placeholder 2">
            <a:extLst>
              <a:ext uri="{FF2B5EF4-FFF2-40B4-BE49-F238E27FC236}">
                <a16:creationId xmlns:a16="http://schemas.microsoft.com/office/drawing/2014/main" id="{F3F12CDA-4EE1-43B0-850E-96A4492A2CCC}"/>
              </a:ext>
            </a:extLst>
          </p:cNvPr>
          <p:cNvSpPr>
            <a:spLocks noGrp="1"/>
          </p:cNvSpPr>
          <p:nvPr>
            <p:ph idx="4294967295"/>
          </p:nvPr>
        </p:nvSpPr>
        <p:spPr>
          <a:xfrm>
            <a:off x="768096" y="2286000"/>
            <a:ext cx="7290055" cy="2487169"/>
          </a:xfrm>
        </p:spPr>
        <p:txBody>
          <a:bodyPr/>
          <a:lstStyle/>
          <a:p>
            <a:r>
              <a:rPr lang="en-US" dirty="0"/>
              <a:t>They transform data as they arrive and store the transformation somewhere else.</a:t>
            </a:r>
          </a:p>
          <a:p>
            <a:r>
              <a:rPr lang="en-US" dirty="0"/>
              <a:t>Apache Kafka is a popular choice for powering data pipelines. KSQL makes it simple to transform data within the pipeline, readying messages to cleanly land in another system.</a:t>
            </a:r>
          </a:p>
          <a:p>
            <a:r>
              <a:rPr lang="en-US" dirty="0"/>
              <a:t>Topic in, topic out.</a:t>
            </a:r>
          </a:p>
        </p:txBody>
      </p:sp>
      <p:sp>
        <p:nvSpPr>
          <p:cNvPr id="4" name="Footer Placeholder 3">
            <a:extLst>
              <a:ext uri="{FF2B5EF4-FFF2-40B4-BE49-F238E27FC236}">
                <a16:creationId xmlns:a16="http://schemas.microsoft.com/office/drawing/2014/main" id="{F2DE6727-EEBF-44DA-898D-9D2A4F91477B}"/>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7B7E3623-58B0-4024-A5D4-3FFA59F3E881}"/>
              </a:ext>
            </a:extLst>
          </p:cNvPr>
          <p:cNvSpPr>
            <a:spLocks noGrp="1"/>
          </p:cNvSpPr>
          <p:nvPr>
            <p:ph type="sldNum" sz="quarter" idx="12"/>
          </p:nvPr>
        </p:nvSpPr>
        <p:spPr/>
        <p:txBody>
          <a:bodyPr/>
          <a:lstStyle/>
          <a:p>
            <a:fld id="{4FAB73BC-B049-4115-A692-8D63A059BFB8}" type="slidenum">
              <a:rPr lang="en-US" smtClean="0"/>
              <a:pPr/>
              <a:t>69</a:t>
            </a:fld>
            <a:endParaRPr lang="en-US" dirty="0"/>
          </a:p>
        </p:txBody>
      </p:sp>
      <p:sp>
        <p:nvSpPr>
          <p:cNvPr id="6" name="Rectangle 5">
            <a:extLst>
              <a:ext uri="{FF2B5EF4-FFF2-40B4-BE49-F238E27FC236}">
                <a16:creationId xmlns:a16="http://schemas.microsoft.com/office/drawing/2014/main" id="{968EC0E3-3CEE-433A-ABCD-4670BCA3DE42}"/>
              </a:ext>
            </a:extLst>
          </p:cNvPr>
          <p:cNvSpPr/>
          <p:nvPr/>
        </p:nvSpPr>
        <p:spPr>
          <a:xfrm>
            <a:off x="768096" y="4974337"/>
            <a:ext cx="7509164" cy="707886"/>
          </a:xfrm>
          <a:prstGeom prst="rect">
            <a:avLst/>
          </a:prstGeom>
        </p:spPr>
        <p:txBody>
          <a:bodyPr wrap="square">
            <a:noAutofit/>
          </a:bodyPr>
          <a:lstStyle/>
          <a:p>
            <a:r>
              <a:rPr lang="en-US" sz="2000" dirty="0">
                <a:latin typeface="Consolas" panose="020B0609020204030204" pitchFamily="49" charset="0"/>
              </a:rPr>
              <a:t>create stream high_withdrawls as </a:t>
            </a:r>
            <a:br>
              <a:rPr lang="en-US" sz="2000" dirty="0">
                <a:latin typeface="Consolas" panose="020B0609020204030204" pitchFamily="49" charset="0"/>
              </a:rPr>
            </a:br>
            <a:r>
              <a:rPr lang="en-US" sz="2000" dirty="0">
                <a:latin typeface="Consolas" panose="020B0609020204030204" pitchFamily="49" charset="0"/>
              </a:rPr>
              <a:t>select * from ATM where amount &gt;=160;</a:t>
            </a:r>
          </a:p>
        </p:txBody>
      </p:sp>
    </p:spTree>
    <p:extLst>
      <p:ext uri="{BB962C8B-B14F-4D97-AF65-F5344CB8AC3E}">
        <p14:creationId xmlns:p14="http://schemas.microsoft.com/office/powerpoint/2010/main" val="163637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3831BFF-48DB-4B9D-87DD-B1F0727BBF44}"/>
              </a:ext>
            </a:extLst>
          </p:cNvPr>
          <p:cNvSpPr/>
          <p:nvPr/>
        </p:nvSpPr>
        <p:spPr>
          <a:xfrm>
            <a:off x="466165" y="555812"/>
            <a:ext cx="5581607" cy="5719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4" name="Footer Placeholder 3">
            <a:extLst>
              <a:ext uri="{FF2B5EF4-FFF2-40B4-BE49-F238E27FC236}">
                <a16:creationId xmlns:a16="http://schemas.microsoft.com/office/drawing/2014/main" id="{6FE2B3A6-3E16-462A-BF1D-490A346B062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8241441-8C35-41DF-BE99-1C22F349F1EB}"/>
              </a:ext>
            </a:extLst>
          </p:cNvPr>
          <p:cNvSpPr>
            <a:spLocks noGrp="1"/>
          </p:cNvSpPr>
          <p:nvPr>
            <p:ph type="sldNum" sz="quarter" idx="12"/>
          </p:nvPr>
        </p:nvSpPr>
        <p:spPr/>
        <p:txBody>
          <a:bodyPr>
            <a:noAutofit/>
          </a:bodyPr>
          <a:lstStyle/>
          <a:p>
            <a:fld id="{4FAB73BC-B049-4115-A692-8D63A059BFB8}" type="slidenum">
              <a:rPr lang="en-US" smtClean="0"/>
              <a:pPr/>
              <a:t>7</a:t>
            </a:fld>
            <a:endParaRPr lang="en-US" dirty="0"/>
          </a:p>
        </p:txBody>
      </p:sp>
      <p:sp>
        <p:nvSpPr>
          <p:cNvPr id="16" name="Rectangle 15">
            <a:extLst>
              <a:ext uri="{FF2B5EF4-FFF2-40B4-BE49-F238E27FC236}">
                <a16:creationId xmlns:a16="http://schemas.microsoft.com/office/drawing/2014/main" id="{B05349F6-2C42-4E8D-A74E-CB8231526539}"/>
              </a:ext>
            </a:extLst>
          </p:cNvPr>
          <p:cNvSpPr/>
          <p:nvPr/>
        </p:nvSpPr>
        <p:spPr>
          <a:xfrm>
            <a:off x="6169375" y="554400"/>
            <a:ext cx="2508460" cy="571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cxnSp>
        <p:nvCxnSpPr>
          <p:cNvPr id="14" name="Straight Connector 13">
            <a:extLst>
              <a:ext uri="{FF2B5EF4-FFF2-40B4-BE49-F238E27FC236}">
                <a16:creationId xmlns:a16="http://schemas.microsoft.com/office/drawing/2014/main" id="{1608A3CA-6069-49E1-B0AA-EDB6C7079B59}"/>
              </a:ext>
            </a:extLst>
          </p:cNvPr>
          <p:cNvCxnSpPr>
            <a:cxnSpLocks/>
          </p:cNvCxnSpPr>
          <p:nvPr/>
        </p:nvCxnSpPr>
        <p:spPr>
          <a:xfrm>
            <a:off x="1434355" y="4625771"/>
            <a:ext cx="415962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21F5D768-2469-4449-B177-459398A5745E}"/>
              </a:ext>
            </a:extLst>
          </p:cNvPr>
          <p:cNvSpPr txBox="1">
            <a:spLocks/>
          </p:cNvSpPr>
          <p:nvPr/>
        </p:nvSpPr>
        <p:spPr>
          <a:xfrm>
            <a:off x="881743" y="3429001"/>
            <a:ext cx="4792916" cy="109906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4200" kern="1200" cap="none" spc="100" baseline="0">
                <a:solidFill>
                  <a:srgbClr val="EE5612"/>
                </a:solidFill>
                <a:latin typeface="Sherman Serif Book" charset="0"/>
                <a:ea typeface="Sherman Serif Book" charset="0"/>
                <a:cs typeface="Sherman Serif Book" charset="0"/>
              </a:defRPr>
            </a:lvl1pPr>
          </a:lstStyle>
          <a:p>
            <a:r>
              <a:rPr lang="en-US" dirty="0"/>
              <a:t>What is </a:t>
            </a:r>
            <a:br>
              <a:rPr lang="en-US" dirty="0"/>
            </a:br>
            <a:r>
              <a:rPr lang="en-US" dirty="0"/>
              <a:t>Kafka ?</a:t>
            </a:r>
          </a:p>
        </p:txBody>
      </p:sp>
    </p:spTree>
    <p:extLst>
      <p:ext uri="{BB962C8B-B14F-4D97-AF65-F5344CB8AC3E}">
        <p14:creationId xmlns:p14="http://schemas.microsoft.com/office/powerpoint/2010/main" val="24895886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3D56-244A-4E92-9076-C14FF7E9D76D}"/>
              </a:ext>
            </a:extLst>
          </p:cNvPr>
          <p:cNvSpPr>
            <a:spLocks noGrp="1"/>
          </p:cNvSpPr>
          <p:nvPr>
            <p:ph type="title"/>
          </p:nvPr>
        </p:nvSpPr>
        <p:spPr/>
        <p:txBody>
          <a:bodyPr/>
          <a:lstStyle/>
          <a:p>
            <a:r>
              <a:rPr lang="en-US" dirty="0"/>
              <a:t>Anomaly Detection</a:t>
            </a:r>
          </a:p>
        </p:txBody>
      </p:sp>
      <p:sp>
        <p:nvSpPr>
          <p:cNvPr id="3" name="Content Placeholder 2">
            <a:extLst>
              <a:ext uri="{FF2B5EF4-FFF2-40B4-BE49-F238E27FC236}">
                <a16:creationId xmlns:a16="http://schemas.microsoft.com/office/drawing/2014/main" id="{D8EDFECC-CA24-45F1-90E0-D5E390F900E0}"/>
              </a:ext>
            </a:extLst>
          </p:cNvPr>
          <p:cNvSpPr>
            <a:spLocks noGrp="1"/>
          </p:cNvSpPr>
          <p:nvPr>
            <p:ph idx="4294967295"/>
          </p:nvPr>
        </p:nvSpPr>
        <p:spPr>
          <a:xfrm>
            <a:off x="768096" y="2286000"/>
            <a:ext cx="7290055" cy="2247900"/>
          </a:xfrm>
        </p:spPr>
        <p:txBody>
          <a:bodyPr/>
          <a:lstStyle/>
          <a:p>
            <a:r>
              <a:rPr lang="en-US" dirty="0"/>
              <a:t>KSQL is a good fit for identifying patterns or anomalies on real-time data. By processing the stream as data arrive, you can identify and properly surface out of the ordinary events with millisecond latency.</a:t>
            </a:r>
          </a:p>
          <a:p>
            <a:endParaRPr lang="en-US" dirty="0"/>
          </a:p>
          <a:p>
            <a:r>
              <a:rPr lang="en-US" dirty="0"/>
              <a:t>Example: More than one error within four hours of each other? ATM is out of money!</a:t>
            </a:r>
          </a:p>
        </p:txBody>
      </p:sp>
      <p:sp>
        <p:nvSpPr>
          <p:cNvPr id="4" name="Footer Placeholder 3">
            <a:extLst>
              <a:ext uri="{FF2B5EF4-FFF2-40B4-BE49-F238E27FC236}">
                <a16:creationId xmlns:a16="http://schemas.microsoft.com/office/drawing/2014/main" id="{0C3D0F13-5E08-4277-92DB-150AB7E81AF5}"/>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87E320D6-EAB5-42E1-BBC6-BBBD01DF9D49}"/>
              </a:ext>
            </a:extLst>
          </p:cNvPr>
          <p:cNvSpPr>
            <a:spLocks noGrp="1"/>
          </p:cNvSpPr>
          <p:nvPr>
            <p:ph type="sldNum" sz="quarter" idx="12"/>
          </p:nvPr>
        </p:nvSpPr>
        <p:spPr/>
        <p:txBody>
          <a:bodyPr/>
          <a:lstStyle/>
          <a:p>
            <a:fld id="{4FAB73BC-B049-4115-A692-8D63A059BFB8}" type="slidenum">
              <a:rPr lang="en-US" smtClean="0"/>
              <a:pPr/>
              <a:t>70</a:t>
            </a:fld>
            <a:endParaRPr lang="en-US" dirty="0"/>
          </a:p>
        </p:txBody>
      </p:sp>
      <p:sp>
        <p:nvSpPr>
          <p:cNvPr id="6" name="Rectangle 5">
            <a:extLst>
              <a:ext uri="{FF2B5EF4-FFF2-40B4-BE49-F238E27FC236}">
                <a16:creationId xmlns:a16="http://schemas.microsoft.com/office/drawing/2014/main" id="{30557C7C-C86E-444B-B732-C88B661CAABB}"/>
              </a:ext>
            </a:extLst>
          </p:cNvPr>
          <p:cNvSpPr/>
          <p:nvPr/>
        </p:nvSpPr>
        <p:spPr>
          <a:xfrm>
            <a:off x="768095" y="4974337"/>
            <a:ext cx="7290053" cy="1323439"/>
          </a:xfrm>
          <a:prstGeom prst="rect">
            <a:avLst/>
          </a:prstGeom>
        </p:spPr>
        <p:txBody>
          <a:bodyPr wrap="square">
            <a:noAutofit/>
          </a:bodyPr>
          <a:lstStyle/>
          <a:p>
            <a:r>
              <a:rPr lang="en-US" sz="2000" dirty="0">
                <a:latin typeface="Consolas" panose="020B0609020204030204" pitchFamily="49" charset="0"/>
              </a:rPr>
              <a:t>create table out_of_money as </a:t>
            </a:r>
            <a:br>
              <a:rPr lang="en-US" sz="2000" dirty="0">
                <a:latin typeface="Consolas" panose="020B0609020204030204" pitchFamily="49" charset="0"/>
              </a:rPr>
            </a:br>
            <a:r>
              <a:rPr lang="en-US" sz="2000" dirty="0">
                <a:latin typeface="Consolas" panose="020B0609020204030204" pitchFamily="49" charset="0"/>
              </a:rPr>
              <a:t>select location, count(*) from ATM </a:t>
            </a:r>
            <a:br>
              <a:rPr lang="en-US" sz="2000" dirty="0">
                <a:latin typeface="Consolas" panose="020B0609020204030204" pitchFamily="49" charset="0"/>
              </a:rPr>
            </a:br>
            <a:r>
              <a:rPr lang="en-US" sz="2000" dirty="0">
                <a:latin typeface="Consolas" panose="020B0609020204030204" pitchFamily="49" charset="0"/>
              </a:rPr>
              <a:t>window session (4 hours) where status=‘error’ group by location having count(*) &gt; 1;</a:t>
            </a:r>
          </a:p>
        </p:txBody>
      </p:sp>
    </p:spTree>
    <p:extLst>
      <p:ext uri="{BB962C8B-B14F-4D97-AF65-F5344CB8AC3E}">
        <p14:creationId xmlns:p14="http://schemas.microsoft.com/office/powerpoint/2010/main" val="8191954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3E726-DB65-4F7B-9D91-1E46AC361BBB}"/>
              </a:ext>
            </a:extLst>
          </p:cNvPr>
          <p:cNvSpPr>
            <a:spLocks noGrp="1"/>
          </p:cNvSpPr>
          <p:nvPr>
            <p:ph type="title"/>
          </p:nvPr>
        </p:nvSpPr>
        <p:spPr/>
        <p:txBody>
          <a:bodyPr>
            <a:noAutofit/>
          </a:bodyPr>
          <a:lstStyle/>
          <a:p>
            <a:r>
              <a:rPr lang="en-US" dirty="0"/>
              <a:t>Real-Time Monitoring</a:t>
            </a:r>
          </a:p>
        </p:txBody>
      </p:sp>
      <p:sp>
        <p:nvSpPr>
          <p:cNvPr id="3" name="Content Placeholder 2">
            <a:extLst>
              <a:ext uri="{FF2B5EF4-FFF2-40B4-BE49-F238E27FC236}">
                <a16:creationId xmlns:a16="http://schemas.microsoft.com/office/drawing/2014/main" id="{01E3CF4C-6719-48B9-A77B-1AAF027D5C6E}"/>
              </a:ext>
            </a:extLst>
          </p:cNvPr>
          <p:cNvSpPr>
            <a:spLocks noGrp="1"/>
          </p:cNvSpPr>
          <p:nvPr>
            <p:ph idx="4294967295"/>
          </p:nvPr>
        </p:nvSpPr>
        <p:spPr>
          <a:xfrm>
            <a:off x="768096" y="2286000"/>
            <a:ext cx="7290055" cy="2286000"/>
          </a:xfrm>
        </p:spPr>
        <p:txBody>
          <a:bodyPr>
            <a:noAutofit/>
          </a:bodyPr>
          <a:lstStyle/>
          <a:p>
            <a:r>
              <a:rPr lang="en-US" dirty="0"/>
              <a:t>Kafka’s ability to provide scalable ordered messages with stream processing makes it a common solution for log data monitoring and alerting. KSQL lends a familiar syntax for tracking, understanding, and managing alerts.</a:t>
            </a:r>
          </a:p>
          <a:p>
            <a:endParaRPr lang="en-US" dirty="0"/>
          </a:p>
          <a:p>
            <a:r>
              <a:rPr lang="en-US" dirty="0"/>
              <a:t>Example: What’s happening at the Syracuse ATM?</a:t>
            </a:r>
          </a:p>
        </p:txBody>
      </p:sp>
      <p:sp>
        <p:nvSpPr>
          <p:cNvPr id="4" name="Footer Placeholder 3">
            <a:extLst>
              <a:ext uri="{FF2B5EF4-FFF2-40B4-BE49-F238E27FC236}">
                <a16:creationId xmlns:a16="http://schemas.microsoft.com/office/drawing/2014/main" id="{42320F4B-1F11-4B04-BA80-09AE92AB82B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8D471E0-BA9B-4F98-AE39-28377FBA5227}"/>
              </a:ext>
            </a:extLst>
          </p:cNvPr>
          <p:cNvSpPr>
            <a:spLocks noGrp="1"/>
          </p:cNvSpPr>
          <p:nvPr>
            <p:ph type="sldNum" sz="quarter" idx="12"/>
          </p:nvPr>
        </p:nvSpPr>
        <p:spPr/>
        <p:txBody>
          <a:bodyPr>
            <a:noAutofit/>
          </a:bodyPr>
          <a:lstStyle/>
          <a:p>
            <a:fld id="{4FAB73BC-B049-4115-A692-8D63A059BFB8}" type="slidenum">
              <a:rPr lang="en-US" smtClean="0"/>
              <a:pPr/>
              <a:t>71</a:t>
            </a:fld>
            <a:endParaRPr lang="en-US" dirty="0"/>
          </a:p>
        </p:txBody>
      </p:sp>
      <p:sp>
        <p:nvSpPr>
          <p:cNvPr id="6" name="Rectangle 5">
            <a:extLst>
              <a:ext uri="{FF2B5EF4-FFF2-40B4-BE49-F238E27FC236}">
                <a16:creationId xmlns:a16="http://schemas.microsoft.com/office/drawing/2014/main" id="{9B8DD444-74A2-42E5-A911-472AA243FA08}"/>
              </a:ext>
            </a:extLst>
          </p:cNvPr>
          <p:cNvSpPr/>
          <p:nvPr/>
        </p:nvSpPr>
        <p:spPr>
          <a:xfrm>
            <a:off x="768096" y="4974337"/>
            <a:ext cx="7290054" cy="707886"/>
          </a:xfrm>
          <a:prstGeom prst="rect">
            <a:avLst/>
          </a:prstGeom>
        </p:spPr>
        <p:txBody>
          <a:bodyPr wrap="square">
            <a:noAutofit/>
          </a:bodyPr>
          <a:lstStyle/>
          <a:p>
            <a:r>
              <a:rPr lang="en-US" sz="2000" dirty="0">
                <a:latin typeface="Consolas" panose="020B0609020204030204" pitchFamily="49" charset="0"/>
              </a:rPr>
              <a:t>create stream syracuse_activity as </a:t>
            </a:r>
          </a:p>
          <a:p>
            <a:r>
              <a:rPr lang="en-US" sz="2000" dirty="0">
                <a:latin typeface="Consolas" panose="020B0609020204030204" pitchFamily="49" charset="0"/>
              </a:rPr>
              <a:t>select * from ATM where location = 'syracuse';</a:t>
            </a:r>
          </a:p>
        </p:txBody>
      </p:sp>
    </p:spTree>
    <p:extLst>
      <p:ext uri="{BB962C8B-B14F-4D97-AF65-F5344CB8AC3E}">
        <p14:creationId xmlns:p14="http://schemas.microsoft.com/office/powerpoint/2010/main" val="15584380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94A3903-96AA-4D6E-94D9-E7F7A3F678C2}"/>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31A2853E-C48F-4A1A-A63F-22DF893246DB}"/>
              </a:ext>
            </a:extLst>
          </p:cNvPr>
          <p:cNvSpPr>
            <a:spLocks noGrp="1"/>
          </p:cNvSpPr>
          <p:nvPr>
            <p:ph type="sldNum" sz="quarter" idx="12"/>
          </p:nvPr>
        </p:nvSpPr>
        <p:spPr/>
        <p:txBody>
          <a:bodyPr/>
          <a:lstStyle/>
          <a:p>
            <a:fld id="{4FAB73BC-B049-4115-A692-8D63A059BFB8}" type="slidenum">
              <a:rPr lang="en-US" smtClean="0"/>
              <a:t>72</a:t>
            </a:fld>
            <a:endParaRPr lang="en-US" dirty="0"/>
          </a:p>
        </p:txBody>
      </p:sp>
    </p:spTree>
    <p:extLst>
      <p:ext uri="{BB962C8B-B14F-4D97-AF65-F5344CB8AC3E}">
        <p14:creationId xmlns:p14="http://schemas.microsoft.com/office/powerpoint/2010/main" val="1014419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B7CA1-97A7-4259-9BCE-E88895988F2D}"/>
              </a:ext>
            </a:extLst>
          </p:cNvPr>
          <p:cNvSpPr>
            <a:spLocks noGrp="1"/>
          </p:cNvSpPr>
          <p:nvPr>
            <p:ph type="title"/>
          </p:nvPr>
        </p:nvSpPr>
        <p:spPr/>
        <p:txBody>
          <a:bodyPr/>
          <a:lstStyle/>
          <a:p>
            <a:r>
              <a:rPr lang="en-US"/>
              <a:t>Apache Kafka </a:t>
            </a:r>
            <a:endParaRPr lang="en-US" dirty="0"/>
          </a:p>
        </p:txBody>
      </p:sp>
      <p:sp>
        <p:nvSpPr>
          <p:cNvPr id="4" name="Footer Placeholder 3">
            <a:extLst>
              <a:ext uri="{FF2B5EF4-FFF2-40B4-BE49-F238E27FC236}">
                <a16:creationId xmlns:a16="http://schemas.microsoft.com/office/drawing/2014/main" id="{0B4CA6B3-5F72-44AB-A03C-DDBDD95AF8B9}"/>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88ECEDC7-A10E-45A4-A2C7-421448EDC4AB}"/>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
        <p:nvSpPr>
          <p:cNvPr id="3" name="Content Placeholder 2">
            <a:extLst>
              <a:ext uri="{FF2B5EF4-FFF2-40B4-BE49-F238E27FC236}">
                <a16:creationId xmlns:a16="http://schemas.microsoft.com/office/drawing/2014/main" id="{92C8DA0C-032E-4558-911B-81174F6E115B}"/>
              </a:ext>
            </a:extLst>
          </p:cNvPr>
          <p:cNvSpPr>
            <a:spLocks noGrp="1"/>
          </p:cNvSpPr>
          <p:nvPr>
            <p:ph idx="1"/>
          </p:nvPr>
        </p:nvSpPr>
        <p:spPr/>
        <p:txBody>
          <a:bodyPr/>
          <a:lstStyle/>
          <a:p>
            <a:r>
              <a:rPr lang="en-US" dirty="0"/>
              <a:t>“The industrial-strength data-sharing backbone”—three key capabilities:</a:t>
            </a:r>
          </a:p>
          <a:p>
            <a:pPr marL="470916" lvl="1" indent="-342900">
              <a:buFont typeface="+mj-lt"/>
              <a:buAutoNum type="arabicPeriod"/>
            </a:pPr>
            <a:r>
              <a:rPr lang="en-US" dirty="0"/>
              <a:t>Publish and subscribe to streams of records, similar to a message queue or enterprise messaging system</a:t>
            </a:r>
          </a:p>
          <a:p>
            <a:pPr marL="470916" lvl="1" indent="-342900">
              <a:buFont typeface="+mj-lt"/>
              <a:buAutoNum type="arabicPeriod"/>
            </a:pPr>
            <a:r>
              <a:rPr lang="en-US" dirty="0"/>
              <a:t>Store streams of records in a fault-tolerant durable way</a:t>
            </a:r>
          </a:p>
          <a:p>
            <a:pPr marL="470916" lvl="1" indent="-342900">
              <a:buFont typeface="+mj-lt"/>
              <a:buAutoNum type="arabicPeriod"/>
            </a:pPr>
            <a:r>
              <a:rPr lang="en-US" dirty="0"/>
              <a:t>Process streams of records as they occur</a:t>
            </a:r>
          </a:p>
        </p:txBody>
      </p:sp>
      <p:pic>
        <p:nvPicPr>
          <p:cNvPr id="2050" name="Picture 2" descr="Image result for kafka">
            <a:extLst>
              <a:ext uri="{FF2B5EF4-FFF2-40B4-BE49-F238E27FC236}">
                <a16:creationId xmlns:a16="http://schemas.microsoft.com/office/drawing/2014/main" id="{2B8D4597-B7D9-459E-9292-DAF65DD8E0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8889" b="27852"/>
          <a:stretch/>
        </p:blipFill>
        <p:spPr bwMode="auto">
          <a:xfrm>
            <a:off x="5675827" y="819736"/>
            <a:ext cx="2382323" cy="103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76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B7CA1-97A7-4259-9BCE-E88895988F2D}"/>
              </a:ext>
            </a:extLst>
          </p:cNvPr>
          <p:cNvSpPr>
            <a:spLocks noGrp="1"/>
          </p:cNvSpPr>
          <p:nvPr>
            <p:ph type="title"/>
          </p:nvPr>
        </p:nvSpPr>
        <p:spPr/>
        <p:txBody>
          <a:bodyPr/>
          <a:lstStyle/>
          <a:p>
            <a:r>
              <a:rPr lang="en-US"/>
              <a:t>Kafka Background</a:t>
            </a:r>
            <a:endParaRPr lang="en-US" dirty="0"/>
          </a:p>
        </p:txBody>
      </p:sp>
      <p:sp>
        <p:nvSpPr>
          <p:cNvPr id="4" name="Footer Placeholder 3">
            <a:extLst>
              <a:ext uri="{FF2B5EF4-FFF2-40B4-BE49-F238E27FC236}">
                <a16:creationId xmlns:a16="http://schemas.microsoft.com/office/drawing/2014/main" id="{0B4CA6B3-5F72-44AB-A03C-DDBDD95AF8B9}"/>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88ECEDC7-A10E-45A4-A2C7-421448EDC4AB}"/>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
        <p:nvSpPr>
          <p:cNvPr id="3" name="Content Placeholder 2">
            <a:extLst>
              <a:ext uri="{FF2B5EF4-FFF2-40B4-BE49-F238E27FC236}">
                <a16:creationId xmlns:a16="http://schemas.microsoft.com/office/drawing/2014/main" id="{92C8DA0C-032E-4558-911B-81174F6E115B}"/>
              </a:ext>
            </a:extLst>
          </p:cNvPr>
          <p:cNvSpPr>
            <a:spLocks noGrp="1"/>
          </p:cNvSpPr>
          <p:nvPr>
            <p:ph idx="1"/>
          </p:nvPr>
        </p:nvSpPr>
        <p:spPr/>
        <p:txBody>
          <a:bodyPr/>
          <a:lstStyle/>
          <a:p>
            <a:r>
              <a:rPr lang="en-US"/>
              <a:t>Developed by Linked.in, open sourced in 2011, then spun off as the company Confluent</a:t>
            </a:r>
          </a:p>
          <a:p>
            <a:r>
              <a:rPr lang="en-US"/>
              <a:t>Used for:</a:t>
            </a:r>
          </a:p>
          <a:p>
            <a:pPr lvl="1"/>
            <a:r>
              <a:rPr lang="en-US"/>
              <a:t>Event processing</a:t>
            </a:r>
          </a:p>
          <a:p>
            <a:pPr lvl="1"/>
            <a:r>
              <a:rPr lang="en-US"/>
              <a:t>Message queueing </a:t>
            </a:r>
          </a:p>
          <a:p>
            <a:pPr lvl="1"/>
            <a:r>
              <a:rPr lang="en-US"/>
              <a:t>Data exchange between systems</a:t>
            </a:r>
          </a:p>
          <a:p>
            <a:pPr lvl="1"/>
            <a:r>
              <a:rPr lang="en-US"/>
              <a:t>Real-time data analytics</a:t>
            </a:r>
          </a:p>
          <a:p>
            <a:r>
              <a:rPr lang="en-US"/>
              <a:t>Used by these notables:</a:t>
            </a:r>
          </a:p>
          <a:p>
            <a:pPr lvl="1"/>
            <a:r>
              <a:rPr lang="en-US"/>
              <a:t>Linked.in, Netflix, Square, Twitter, Etsy, Coursera, IFTTT, Mailchimp</a:t>
            </a:r>
            <a:endParaRPr lang="en-US" dirty="0"/>
          </a:p>
        </p:txBody>
      </p:sp>
    </p:spTree>
    <p:extLst>
      <p:ext uri="{BB962C8B-B14F-4D97-AF65-F5344CB8AC3E}">
        <p14:creationId xmlns:p14="http://schemas.microsoft.com/office/powerpoint/2010/main" val="25808867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B7E2D54996154BAD182CF7C3D0ED8C" ma:contentTypeVersion="14" ma:contentTypeDescription="Create a new document." ma:contentTypeScope="" ma:versionID="2f0573496a7c33abd0ef7aae23f51c87">
  <xsd:schema xmlns:xsd="http://www.w3.org/2001/XMLSchema" xmlns:xs="http://www.w3.org/2001/XMLSchema" xmlns:p="http://schemas.microsoft.com/office/2006/metadata/properties" xmlns:ns2="73182966-727e-45ce-9c91-2c19134657b7" xmlns:ns3="cf8d3012-2bc6-414f-84ad-d2c8f684deb7" targetNamespace="http://schemas.microsoft.com/office/2006/metadata/properties" ma:root="true" ma:fieldsID="e3606357387a531c4f627c9c857dda96" ns2:_="" ns3:_="">
    <xsd:import namespace="73182966-727e-45ce-9c91-2c19134657b7"/>
    <xsd:import namespace="cf8d3012-2bc6-414f-84ad-d2c8f684deb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_x0066_m22"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82966-727e-45ce-9c91-2c19134657b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8d3012-2bc6-414f-84ad-d2c8f684deb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x0066_m22" ma:index="19" nillable="true" ma:displayName="Person or Group" ma:list="UserInfo" ma:internalName="_x0066_m22">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066_m22 xmlns="cf8d3012-2bc6-414f-84ad-d2c8f684deb7">
      <UserInfo>
        <DisplayName/>
        <AccountId xsi:nil="true"/>
        <AccountType/>
      </UserInfo>
    </_x0066_m22>
  </documentManagement>
</p:properties>
</file>

<file path=customXml/itemProps1.xml><?xml version="1.0" encoding="utf-8"?>
<ds:datastoreItem xmlns:ds="http://schemas.openxmlformats.org/officeDocument/2006/customXml" ds:itemID="{CE3D6904-05FA-43BA-A1AD-EAFB3DDC7092}"/>
</file>

<file path=customXml/itemProps2.xml><?xml version="1.0" encoding="utf-8"?>
<ds:datastoreItem xmlns:ds="http://schemas.openxmlformats.org/officeDocument/2006/customXml" ds:itemID="{36082546-C5C9-43A3-9B7A-03402904CDB6}"/>
</file>

<file path=customXml/itemProps3.xml><?xml version="1.0" encoding="utf-8"?>
<ds:datastoreItem xmlns:ds="http://schemas.openxmlformats.org/officeDocument/2006/customXml" ds:itemID="{FF5408C2-80AA-465D-BCB8-31D4DB02AFBB}"/>
</file>

<file path=docProps/app.xml><?xml version="1.0" encoding="utf-8"?>
<Properties xmlns="http://schemas.openxmlformats.org/officeDocument/2006/extended-properties" xmlns:vt="http://schemas.openxmlformats.org/officeDocument/2006/docPropsVTypes">
  <TotalTime>13</TotalTime>
  <Words>4845</Words>
  <Application>Microsoft Office PowerPoint</Application>
  <PresentationFormat>On-screen Show (4:3)</PresentationFormat>
  <Paragraphs>858</Paragraphs>
  <Slides>72</Slides>
  <Notes>35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Tw Cen MT</vt:lpstr>
      <vt:lpstr>Wingdings 3</vt:lpstr>
      <vt:lpstr>Sherman Serif Book</vt:lpstr>
      <vt:lpstr>Consolas</vt:lpstr>
      <vt:lpstr>Tw Cen MT Condensed</vt:lpstr>
      <vt:lpstr>Sherman Sans Book</vt:lpstr>
      <vt:lpstr>Calibri</vt:lpstr>
      <vt:lpstr>3_Integral</vt:lpstr>
      <vt:lpstr>NoSQL: Apache Kafka</vt:lpstr>
      <vt:lpstr>PowerPoint Presentation</vt:lpstr>
      <vt:lpstr>Recall: Polyglot Persistence</vt:lpstr>
      <vt:lpstr>An Abridged Example</vt:lpstr>
      <vt:lpstr>Seems Simple. Why the Fuss?</vt:lpstr>
      <vt:lpstr>A Solution</vt:lpstr>
      <vt:lpstr>PowerPoint Presentation</vt:lpstr>
      <vt:lpstr>Apache Kafka </vt:lpstr>
      <vt:lpstr>Kafka Background</vt:lpstr>
      <vt:lpstr>Kafka 101</vt:lpstr>
      <vt:lpstr>Kafka Core Features</vt:lpstr>
      <vt:lpstr>Kafka Topics</vt:lpstr>
      <vt:lpstr>Consumer Offset</vt:lpstr>
      <vt:lpstr>PowerPoint Presentation</vt:lpstr>
      <vt:lpstr>Scalability and Fault Tolerance</vt:lpstr>
      <vt:lpstr>Kafka Scalability and Fault Tolerance</vt:lpstr>
      <vt:lpstr>Consumer Group Scalability Example</vt:lpstr>
      <vt:lpstr>Kafka Cluster Visualized</vt:lpstr>
      <vt:lpstr>Kafka Cluster Visualized 1/5</vt:lpstr>
      <vt:lpstr>Kafka Cluster Visualized 2/5</vt:lpstr>
      <vt:lpstr>Kafka Cluster Visualized 3/5</vt:lpstr>
      <vt:lpstr>Kafka Cluster Visualized 4/5</vt:lpstr>
      <vt:lpstr>Kafka Cluster Visualized 5/5</vt:lpstr>
      <vt:lpstr>PowerPoint Presentation</vt:lpstr>
      <vt:lpstr>Demo: Kafka Hello World</vt:lpstr>
      <vt:lpstr>PowerPoint Presentation</vt:lpstr>
      <vt:lpstr>Our Example ATM WITHDRAWLS</vt:lpstr>
      <vt:lpstr>Our Example: ATM Withdrawals</vt:lpstr>
      <vt:lpstr>Demo: Set Up Our Example</vt:lpstr>
      <vt:lpstr>KSQL Introduction</vt:lpstr>
      <vt:lpstr>KSQL Introduction</vt:lpstr>
      <vt:lpstr>Concepts</vt:lpstr>
      <vt:lpstr>Demo: Streams in KSQL</vt:lpstr>
      <vt:lpstr>PowerPoint Presentation</vt:lpstr>
      <vt:lpstr>KSQL:  Creating Stream</vt:lpstr>
      <vt:lpstr>Basic Commands</vt:lpstr>
      <vt:lpstr>Create Stream</vt:lpstr>
      <vt:lpstr>KSQL Data Types and Properties</vt:lpstr>
      <vt:lpstr>ROWTIME and ROWKEY</vt:lpstr>
      <vt:lpstr>Describe</vt:lpstr>
      <vt:lpstr>Demo: Creating Streams </vt:lpstr>
      <vt:lpstr>PowerPoint Presentation</vt:lpstr>
      <vt:lpstr>KSQL Persistent Queries</vt:lpstr>
      <vt:lpstr>Persistent Queries</vt:lpstr>
      <vt:lpstr>What Is Running?</vt:lpstr>
      <vt:lpstr>Demo: KSQL Persistent Streams</vt:lpstr>
      <vt:lpstr>PowerPoint Presentation</vt:lpstr>
      <vt:lpstr>Demo: Aggregate Queries</vt:lpstr>
      <vt:lpstr>KSQL Tables vs. Streams</vt:lpstr>
      <vt:lpstr>Tables vs. Streams</vt:lpstr>
      <vt:lpstr>Demo: Persistent Tables</vt:lpstr>
      <vt:lpstr>PowerPoint Presentation</vt:lpstr>
      <vt:lpstr>KSQL SELECT Statement</vt:lpstr>
      <vt:lpstr>KSQL SELECT</vt:lpstr>
      <vt:lpstr>Scalar Functions</vt:lpstr>
      <vt:lpstr>Cast</vt:lpstr>
      <vt:lpstr>Like</vt:lpstr>
      <vt:lpstr>Demo: KSQL Functions</vt:lpstr>
      <vt:lpstr>Windows in KSQL</vt:lpstr>
      <vt:lpstr>Windowing</vt:lpstr>
      <vt:lpstr>Windowing Options</vt:lpstr>
      <vt:lpstr>Example: Tumbling Window</vt:lpstr>
      <vt:lpstr>Windowing</vt:lpstr>
      <vt:lpstr>PowerPoint Presentation</vt:lpstr>
      <vt:lpstr>Demo: Windowing</vt:lpstr>
      <vt:lpstr>Use Cases for Kafka Streams KSQL</vt:lpstr>
      <vt:lpstr>Use Cases for Kafka Streams</vt:lpstr>
      <vt:lpstr>ETL: Extract-Transform-Load</vt:lpstr>
      <vt:lpstr>Streaming ETL</vt:lpstr>
      <vt:lpstr>Anomaly Detection</vt:lpstr>
      <vt:lpstr>Real-Time Monitoring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NoSQL: Apache Kafka</dc:title>
  <dc:creator>Michael Fudge</dc:creator>
  <cp:lastModifiedBy>Michael Fudge</cp:lastModifiedBy>
  <cp:revision>2</cp:revision>
  <dcterms:created xsi:type="dcterms:W3CDTF">2018-10-05T17:16:50Z</dcterms:created>
  <dcterms:modified xsi:type="dcterms:W3CDTF">2018-10-05T17:30:03Z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0x010100E6B7E2D54996154BAD182CF7C3D0ED8C</vt:lpwstr>
  </property>
</Properties>
</file>